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43891200" cy="329184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3291278" rtl="0" fontAlgn="auto" latinLnBrk="0" hangingPunct="0">
      <a:lnSpc>
        <a:spcPct val="100000"/>
      </a:lnSpc>
      <a:spcBef>
        <a:spcPts val="0"/>
      </a:spcBef>
      <a:spcAft>
        <a:spcPts val="0"/>
      </a:spcAft>
      <a:buClrTx/>
      <a:buSzTx/>
      <a:buFontTx/>
      <a:buNone/>
      <a:tabLst/>
      <a:defRPr kumimoji="0" sz="6400" b="0" i="0" u="none" strike="noStrike" cap="none" spc="0" normalizeH="0" baseline="0">
        <a:ln>
          <a:noFill/>
        </a:ln>
        <a:solidFill>
          <a:srgbClr val="000000"/>
        </a:solidFill>
        <a:effectLst/>
        <a:uFillTx/>
        <a:latin typeface="+mn-lt"/>
        <a:ea typeface="+mn-ea"/>
        <a:cs typeface="+mn-cs"/>
        <a:sym typeface="Calibri"/>
      </a:defRPr>
    </a:lvl1pPr>
    <a:lvl2pPr marL="0" marR="0" indent="1645640" algn="l" defTabSz="3291278" rtl="0" fontAlgn="auto" latinLnBrk="0" hangingPunct="0">
      <a:lnSpc>
        <a:spcPct val="100000"/>
      </a:lnSpc>
      <a:spcBef>
        <a:spcPts val="0"/>
      </a:spcBef>
      <a:spcAft>
        <a:spcPts val="0"/>
      </a:spcAft>
      <a:buClrTx/>
      <a:buSzTx/>
      <a:buFontTx/>
      <a:buNone/>
      <a:tabLst/>
      <a:defRPr kumimoji="0" sz="6400" b="0" i="0" u="none" strike="noStrike" cap="none" spc="0" normalizeH="0" baseline="0">
        <a:ln>
          <a:noFill/>
        </a:ln>
        <a:solidFill>
          <a:srgbClr val="000000"/>
        </a:solidFill>
        <a:effectLst/>
        <a:uFillTx/>
        <a:latin typeface="+mn-lt"/>
        <a:ea typeface="+mn-ea"/>
        <a:cs typeface="+mn-cs"/>
        <a:sym typeface="Calibri"/>
      </a:defRPr>
    </a:lvl2pPr>
    <a:lvl3pPr marL="0" marR="0" indent="3291278" algn="l" defTabSz="3291278" rtl="0" fontAlgn="auto" latinLnBrk="0" hangingPunct="0">
      <a:lnSpc>
        <a:spcPct val="100000"/>
      </a:lnSpc>
      <a:spcBef>
        <a:spcPts val="0"/>
      </a:spcBef>
      <a:spcAft>
        <a:spcPts val="0"/>
      </a:spcAft>
      <a:buClrTx/>
      <a:buSzTx/>
      <a:buFontTx/>
      <a:buNone/>
      <a:tabLst/>
      <a:defRPr kumimoji="0" sz="6400" b="0" i="0" u="none" strike="noStrike" cap="none" spc="0" normalizeH="0" baseline="0">
        <a:ln>
          <a:noFill/>
        </a:ln>
        <a:solidFill>
          <a:srgbClr val="000000"/>
        </a:solidFill>
        <a:effectLst/>
        <a:uFillTx/>
        <a:latin typeface="+mn-lt"/>
        <a:ea typeface="+mn-ea"/>
        <a:cs typeface="+mn-cs"/>
        <a:sym typeface="Calibri"/>
      </a:defRPr>
    </a:lvl3pPr>
    <a:lvl4pPr marL="0" marR="0" indent="4936918" algn="l" defTabSz="3291278" rtl="0" fontAlgn="auto" latinLnBrk="0" hangingPunct="0">
      <a:lnSpc>
        <a:spcPct val="100000"/>
      </a:lnSpc>
      <a:spcBef>
        <a:spcPts val="0"/>
      </a:spcBef>
      <a:spcAft>
        <a:spcPts val="0"/>
      </a:spcAft>
      <a:buClrTx/>
      <a:buSzTx/>
      <a:buFontTx/>
      <a:buNone/>
      <a:tabLst/>
      <a:defRPr kumimoji="0" sz="6400" b="0" i="0" u="none" strike="noStrike" cap="none" spc="0" normalizeH="0" baseline="0">
        <a:ln>
          <a:noFill/>
        </a:ln>
        <a:solidFill>
          <a:srgbClr val="000000"/>
        </a:solidFill>
        <a:effectLst/>
        <a:uFillTx/>
        <a:latin typeface="+mn-lt"/>
        <a:ea typeface="+mn-ea"/>
        <a:cs typeface="+mn-cs"/>
        <a:sym typeface="Calibri"/>
      </a:defRPr>
    </a:lvl4pPr>
    <a:lvl5pPr marL="0" marR="0" indent="6582558" algn="l" defTabSz="3291278" rtl="0" fontAlgn="auto" latinLnBrk="0" hangingPunct="0">
      <a:lnSpc>
        <a:spcPct val="100000"/>
      </a:lnSpc>
      <a:spcBef>
        <a:spcPts val="0"/>
      </a:spcBef>
      <a:spcAft>
        <a:spcPts val="0"/>
      </a:spcAft>
      <a:buClrTx/>
      <a:buSzTx/>
      <a:buFontTx/>
      <a:buNone/>
      <a:tabLst/>
      <a:defRPr kumimoji="0" sz="6400" b="0" i="0" u="none" strike="noStrike" cap="none" spc="0" normalizeH="0" baseline="0">
        <a:ln>
          <a:noFill/>
        </a:ln>
        <a:solidFill>
          <a:srgbClr val="000000"/>
        </a:solidFill>
        <a:effectLst/>
        <a:uFillTx/>
        <a:latin typeface="+mn-lt"/>
        <a:ea typeface="+mn-ea"/>
        <a:cs typeface="+mn-cs"/>
        <a:sym typeface="Calibri"/>
      </a:defRPr>
    </a:lvl5pPr>
    <a:lvl6pPr marL="0" marR="0" indent="8228197" algn="l" defTabSz="3291278" rtl="0" fontAlgn="auto" latinLnBrk="0" hangingPunct="0">
      <a:lnSpc>
        <a:spcPct val="100000"/>
      </a:lnSpc>
      <a:spcBef>
        <a:spcPts val="0"/>
      </a:spcBef>
      <a:spcAft>
        <a:spcPts val="0"/>
      </a:spcAft>
      <a:buClrTx/>
      <a:buSzTx/>
      <a:buFontTx/>
      <a:buNone/>
      <a:tabLst/>
      <a:defRPr kumimoji="0" sz="6400" b="0" i="0" u="none" strike="noStrike" cap="none" spc="0" normalizeH="0" baseline="0">
        <a:ln>
          <a:noFill/>
        </a:ln>
        <a:solidFill>
          <a:srgbClr val="000000"/>
        </a:solidFill>
        <a:effectLst/>
        <a:uFillTx/>
        <a:latin typeface="+mn-lt"/>
        <a:ea typeface="+mn-ea"/>
        <a:cs typeface="+mn-cs"/>
        <a:sym typeface="Calibri"/>
      </a:defRPr>
    </a:lvl6pPr>
    <a:lvl7pPr marL="0" marR="0" indent="9873836" algn="l" defTabSz="3291278" rtl="0" fontAlgn="auto" latinLnBrk="0" hangingPunct="0">
      <a:lnSpc>
        <a:spcPct val="100000"/>
      </a:lnSpc>
      <a:spcBef>
        <a:spcPts val="0"/>
      </a:spcBef>
      <a:spcAft>
        <a:spcPts val="0"/>
      </a:spcAft>
      <a:buClrTx/>
      <a:buSzTx/>
      <a:buFontTx/>
      <a:buNone/>
      <a:tabLst/>
      <a:defRPr kumimoji="0" sz="6400" b="0" i="0" u="none" strike="noStrike" cap="none" spc="0" normalizeH="0" baseline="0">
        <a:ln>
          <a:noFill/>
        </a:ln>
        <a:solidFill>
          <a:srgbClr val="000000"/>
        </a:solidFill>
        <a:effectLst/>
        <a:uFillTx/>
        <a:latin typeface="+mn-lt"/>
        <a:ea typeface="+mn-ea"/>
        <a:cs typeface="+mn-cs"/>
        <a:sym typeface="Calibri"/>
      </a:defRPr>
    </a:lvl7pPr>
    <a:lvl8pPr marL="0" marR="0" indent="11519478" algn="l" defTabSz="3291278" rtl="0" fontAlgn="auto" latinLnBrk="0" hangingPunct="0">
      <a:lnSpc>
        <a:spcPct val="100000"/>
      </a:lnSpc>
      <a:spcBef>
        <a:spcPts val="0"/>
      </a:spcBef>
      <a:spcAft>
        <a:spcPts val="0"/>
      </a:spcAft>
      <a:buClrTx/>
      <a:buSzTx/>
      <a:buFontTx/>
      <a:buNone/>
      <a:tabLst/>
      <a:defRPr kumimoji="0" sz="6400" b="0" i="0" u="none" strike="noStrike" cap="none" spc="0" normalizeH="0" baseline="0">
        <a:ln>
          <a:noFill/>
        </a:ln>
        <a:solidFill>
          <a:srgbClr val="000000"/>
        </a:solidFill>
        <a:effectLst/>
        <a:uFillTx/>
        <a:latin typeface="+mn-lt"/>
        <a:ea typeface="+mn-ea"/>
        <a:cs typeface="+mn-cs"/>
        <a:sym typeface="Calibri"/>
      </a:defRPr>
    </a:lvl8pPr>
    <a:lvl9pPr marL="0" marR="0" indent="13165117" algn="l" defTabSz="3291278" rtl="0" fontAlgn="auto" latinLnBrk="0" hangingPunct="0">
      <a:lnSpc>
        <a:spcPct val="100000"/>
      </a:lnSpc>
      <a:spcBef>
        <a:spcPts val="0"/>
      </a:spcBef>
      <a:spcAft>
        <a:spcPts val="0"/>
      </a:spcAft>
      <a:buClrTx/>
      <a:buSzTx/>
      <a:buFontTx/>
      <a:buNone/>
      <a:tabLst/>
      <a:defRPr kumimoji="0" sz="6400" b="0" i="0" u="none" strike="noStrike" cap="none" spc="0" normalizeH="0" baseline="0">
        <a:ln>
          <a:noFill/>
        </a:ln>
        <a:solidFill>
          <a:srgbClr val="000000"/>
        </a:solidFill>
        <a:effectLst/>
        <a:uFillTx/>
        <a:latin typeface="+mn-lt"/>
        <a:ea typeface="+mn-ea"/>
        <a:cs typeface="+mn-cs"/>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99" autoAdjust="0"/>
  </p:normalViewPr>
  <p:slideViewPr>
    <p:cSldViewPr snapToGrid="0">
      <p:cViewPr>
        <p:scale>
          <a:sx n="25" d="100"/>
          <a:sy n="25" d="100"/>
        </p:scale>
        <p:origin x="-1806" y="-12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8" name="Shape 38"/>
          <p:cNvSpPr>
            <a:spLocks noGrp="1" noRot="1" noChangeAspect="1"/>
          </p:cNvSpPr>
          <p:nvPr>
            <p:ph type="sldImg"/>
          </p:nvPr>
        </p:nvSpPr>
        <p:spPr>
          <a:xfrm>
            <a:off x="1143000" y="685800"/>
            <a:ext cx="4572000" cy="3429000"/>
          </a:xfrm>
          <a:prstGeom prst="rect">
            <a:avLst/>
          </a:prstGeom>
        </p:spPr>
        <p:txBody>
          <a:bodyPr/>
          <a:lstStyle/>
          <a:p>
            <a:endParaRPr/>
          </a:p>
        </p:txBody>
      </p:sp>
      <p:sp>
        <p:nvSpPr>
          <p:cNvPr id="39" name="Shape 3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758835484"/>
      </p:ext>
    </p:extLst>
  </p:cSld>
  <p:clrMap bg1="lt1" tx1="dk1" bg2="lt2" tx2="dk2" accent1="accent1" accent2="accent2" accent3="accent3" accent4="accent4" accent5="accent5" accent6="accent6" hlink="hlink" folHlink="folHlink"/>
  <p:notesStyle>
    <a:lvl1pPr defTabSz="3291278" latinLnBrk="0">
      <a:defRPr sz="1200">
        <a:latin typeface="+mn-lt"/>
        <a:ea typeface="+mn-ea"/>
        <a:cs typeface="+mn-cs"/>
        <a:sym typeface="Calibri"/>
      </a:defRPr>
    </a:lvl1pPr>
    <a:lvl2pPr indent="228600" defTabSz="3291278" latinLnBrk="0">
      <a:defRPr sz="1200">
        <a:latin typeface="+mn-lt"/>
        <a:ea typeface="+mn-ea"/>
        <a:cs typeface="+mn-cs"/>
        <a:sym typeface="Calibri"/>
      </a:defRPr>
    </a:lvl2pPr>
    <a:lvl3pPr indent="457200" defTabSz="3291278" latinLnBrk="0">
      <a:defRPr sz="1200">
        <a:latin typeface="+mn-lt"/>
        <a:ea typeface="+mn-ea"/>
        <a:cs typeface="+mn-cs"/>
        <a:sym typeface="Calibri"/>
      </a:defRPr>
    </a:lvl3pPr>
    <a:lvl4pPr indent="685800" defTabSz="3291278" latinLnBrk="0">
      <a:defRPr sz="1200">
        <a:latin typeface="+mn-lt"/>
        <a:ea typeface="+mn-ea"/>
        <a:cs typeface="+mn-cs"/>
        <a:sym typeface="Calibri"/>
      </a:defRPr>
    </a:lvl4pPr>
    <a:lvl5pPr indent="914400" defTabSz="3291278" latinLnBrk="0">
      <a:defRPr sz="1200">
        <a:latin typeface="+mn-lt"/>
        <a:ea typeface="+mn-ea"/>
        <a:cs typeface="+mn-cs"/>
        <a:sym typeface="Calibri"/>
      </a:defRPr>
    </a:lvl5pPr>
    <a:lvl6pPr indent="1143000" defTabSz="3291278" latinLnBrk="0">
      <a:defRPr sz="1200">
        <a:latin typeface="+mn-lt"/>
        <a:ea typeface="+mn-ea"/>
        <a:cs typeface="+mn-cs"/>
        <a:sym typeface="Calibri"/>
      </a:defRPr>
    </a:lvl6pPr>
    <a:lvl7pPr indent="1371600" defTabSz="3291278" latinLnBrk="0">
      <a:defRPr sz="1200">
        <a:latin typeface="+mn-lt"/>
        <a:ea typeface="+mn-ea"/>
        <a:cs typeface="+mn-cs"/>
        <a:sym typeface="Calibri"/>
      </a:defRPr>
    </a:lvl7pPr>
    <a:lvl8pPr indent="1600200" defTabSz="3291278" latinLnBrk="0">
      <a:defRPr sz="1200">
        <a:latin typeface="+mn-lt"/>
        <a:ea typeface="+mn-ea"/>
        <a:cs typeface="+mn-cs"/>
        <a:sym typeface="Calibri"/>
      </a:defRPr>
    </a:lvl8pPr>
    <a:lvl9pPr indent="1828800" defTabSz="3291278"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3" name="Shape 2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sp>
        <p:nvSpPr>
          <p:cNvPr id="30" name="Shape 30"/>
          <p:cNvSpPr>
            <a:spLocks noGrp="1"/>
          </p:cNvSpPr>
          <p:nvPr>
            <p:ph type="title"/>
          </p:nvPr>
        </p:nvSpPr>
        <p:spPr>
          <a:xfrm>
            <a:off x="2194560" y="1318261"/>
            <a:ext cx="39502079" cy="5486401"/>
          </a:xfrm>
          <a:prstGeom prst="rect">
            <a:avLst/>
          </a:prstGeom>
        </p:spPr>
        <p:txBody>
          <a:bodyPr/>
          <a:lstStyle/>
          <a:p>
            <a:r>
              <a:t>Title Text</a:t>
            </a:r>
          </a:p>
        </p:txBody>
      </p:sp>
      <p:sp>
        <p:nvSpPr>
          <p:cNvPr id="31" name="Shape 31"/>
          <p:cNvSpPr>
            <a:spLocks noGrp="1"/>
          </p:cNvSpPr>
          <p:nvPr>
            <p:ph type="body" idx="1"/>
          </p:nvPr>
        </p:nvSpPr>
        <p:spPr>
          <a:xfrm>
            <a:off x="2194560" y="7680962"/>
            <a:ext cx="39502079" cy="21724624"/>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2" name="Shape 32"/>
          <p:cNvSpPr>
            <a:spLocks noGrp="1"/>
          </p:cNvSpPr>
          <p:nvPr>
            <p:ph type="sldNum" sz="quarter" idx="2"/>
          </p:nvPr>
        </p:nvSpPr>
        <p:spPr>
          <a:xfrm>
            <a:off x="40768729" y="30898367"/>
            <a:ext cx="927914" cy="976829"/>
          </a:xfrm>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43159678" y="0"/>
            <a:ext cx="731521" cy="32918400"/>
          </a:xfrm>
          <a:prstGeom prst="rect">
            <a:avLst/>
          </a:prstGeom>
          <a:solidFill>
            <a:srgbClr val="C9E4DD"/>
          </a:solidFill>
          <a:ln w="12700">
            <a:miter lim="400000"/>
          </a:ln>
          <a:effectLst>
            <a:outerShdw blurRad="38100" dist="23000" dir="5400000" rotWithShape="0">
              <a:srgbClr val="000000">
                <a:alpha val="35000"/>
              </a:srgbClr>
            </a:outerShdw>
            <a:reflection stA="50000" endPos="40000" dir="5400000" sy="-100000" algn="bl" rotWithShape="0"/>
          </a:effectLst>
        </p:spPr>
        <p:txBody>
          <a:bodyPr lIns="45719" rIns="45719" anchor="ctr"/>
          <a:lstStyle/>
          <a:p>
            <a:pPr>
              <a:defRPr>
                <a:solidFill>
                  <a:srgbClr val="FFFFFF"/>
                </a:solidFill>
              </a:defRPr>
            </a:pPr>
            <a:endParaRPr/>
          </a:p>
        </p:txBody>
      </p:sp>
      <p:sp>
        <p:nvSpPr>
          <p:cNvPr id="3" name="Shape 3"/>
          <p:cNvSpPr/>
          <p:nvPr/>
        </p:nvSpPr>
        <p:spPr>
          <a:xfrm>
            <a:off x="-4" y="0"/>
            <a:ext cx="731522" cy="32918400"/>
          </a:xfrm>
          <a:prstGeom prst="rect">
            <a:avLst/>
          </a:prstGeom>
          <a:solidFill>
            <a:srgbClr val="C9E4DD"/>
          </a:solidFill>
          <a:ln w="12700">
            <a:miter lim="400000"/>
          </a:ln>
          <a:effectLst>
            <a:outerShdw blurRad="38100" dist="23000" dir="5400000" rotWithShape="0">
              <a:srgbClr val="000000">
                <a:alpha val="35000"/>
              </a:srgbClr>
            </a:outerShdw>
          </a:effectLst>
        </p:spPr>
        <p:txBody>
          <a:bodyPr lIns="45719" rIns="45719" anchor="ctr"/>
          <a:lstStyle/>
          <a:p>
            <a:pPr>
              <a:defRPr>
                <a:solidFill>
                  <a:srgbClr val="FFFFFF"/>
                </a:solidFill>
              </a:defRPr>
            </a:pPr>
            <a:endParaRPr/>
          </a:p>
        </p:txBody>
      </p:sp>
      <p:sp>
        <p:nvSpPr>
          <p:cNvPr id="4" name="Shape 4"/>
          <p:cNvSpPr/>
          <p:nvPr/>
        </p:nvSpPr>
        <p:spPr>
          <a:xfrm>
            <a:off x="0" y="0"/>
            <a:ext cx="43891200" cy="4114800"/>
          </a:xfrm>
          <a:prstGeom prst="rect">
            <a:avLst/>
          </a:prstGeom>
          <a:solidFill>
            <a:srgbClr val="C9E4DD"/>
          </a:solidFill>
          <a:ln w="12700">
            <a:miter lim="400000"/>
          </a:ln>
          <a:effectLst>
            <a:outerShdw blurRad="38100" dist="23000" dir="5400000" rotWithShape="0">
              <a:srgbClr val="000000">
                <a:alpha val="35000"/>
              </a:srgbClr>
            </a:outerShdw>
          </a:effectLst>
        </p:spPr>
        <p:txBody>
          <a:bodyPr lIns="45719" rIns="45719" anchor="ctr"/>
          <a:lstStyle/>
          <a:p>
            <a:pPr>
              <a:defRPr>
                <a:solidFill>
                  <a:srgbClr val="FFFFFF"/>
                </a:solidFill>
              </a:defRPr>
            </a:pPr>
            <a:endParaRPr/>
          </a:p>
        </p:txBody>
      </p:sp>
      <p:grpSp>
        <p:nvGrpSpPr>
          <p:cNvPr id="7" name="Group 7"/>
          <p:cNvGrpSpPr/>
          <p:nvPr/>
        </p:nvGrpSpPr>
        <p:grpSpPr>
          <a:xfrm>
            <a:off x="-10515600" y="0"/>
            <a:ext cx="9601200" cy="35928242"/>
            <a:chOff x="0" y="0"/>
            <a:chExt cx="9601200" cy="35928241"/>
          </a:xfrm>
        </p:grpSpPr>
        <p:sp>
          <p:nvSpPr>
            <p:cNvPr id="5" name="Shape 5"/>
            <p:cNvSpPr/>
            <p:nvPr/>
          </p:nvSpPr>
          <p:spPr>
            <a:xfrm>
              <a:off x="0" y="0"/>
              <a:ext cx="9601200" cy="32918400"/>
            </a:xfrm>
            <a:prstGeom prst="rect">
              <a:avLst/>
            </a:prstGeom>
            <a:solidFill>
              <a:srgbClr val="D9D9D9"/>
            </a:solidFill>
            <a:ln w="12700" cap="flat">
              <a:noFill/>
              <a:miter lim="400000"/>
            </a:ln>
            <a:effectLst/>
          </p:spPr>
          <p:txBody>
            <a:bodyPr wrap="square" lIns="45719" tIns="45719" rIns="45719" bIns="45719" numCol="1" anchor="t">
              <a:noAutofit/>
            </a:bodyPr>
            <a:lstStyle/>
            <a:p>
              <a:pPr algn="ctr" defTabSz="3686861">
                <a:spcBef>
                  <a:spcPts val="1800"/>
                </a:spcBef>
                <a:defRPr sz="7200">
                  <a:solidFill>
                    <a:srgbClr val="FFFFFF"/>
                  </a:solidFill>
                </a:defRPr>
              </a:pPr>
              <a:endParaRPr/>
            </a:p>
          </p:txBody>
        </p:sp>
        <p:sp>
          <p:nvSpPr>
            <p:cNvPr id="6" name="Shape 6"/>
            <p:cNvSpPr/>
            <p:nvPr/>
          </p:nvSpPr>
          <p:spPr>
            <a:xfrm>
              <a:off x="0" y="0"/>
              <a:ext cx="9601200" cy="35928243"/>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171421" tIns="171421" rIns="171421" bIns="171421" numCol="1" anchor="t">
              <a:spAutoFit/>
            </a:bodyPr>
            <a:lstStyle/>
            <a:p>
              <a:pPr defTabSz="3686861">
                <a:spcBef>
                  <a:spcPts val="1800"/>
                </a:spcBef>
                <a:defRPr sz="7200">
                  <a:solidFill>
                    <a:srgbClr val="7F7F7F"/>
                  </a:solidFill>
                </a:defRPr>
              </a:pPr>
              <a:r>
                <a:t>Poster Print Size:</a:t>
              </a:r>
            </a:p>
            <a:p>
              <a:pPr defTabSz="3686861">
                <a:spcBef>
                  <a:spcPts val="1800"/>
                </a:spcBef>
                <a:defRPr sz="4900">
                  <a:solidFill>
                    <a:srgbClr val="7F7F7F"/>
                  </a:solidFill>
                </a:defRPr>
              </a:pPr>
              <a:r>
                <a:t>This poster template is 36” high by 48” wide. It can be used to print any poster with a 3:4 aspect ratio.</a:t>
              </a:r>
              <a:endParaRPr sz="7200">
                <a:solidFill>
                  <a:srgbClr val="FFFFFF"/>
                </a:solidFill>
              </a:endParaRPr>
            </a:p>
            <a:p>
              <a:pPr defTabSz="3686861">
                <a:spcBef>
                  <a:spcPts val="1800"/>
                </a:spcBef>
                <a:defRPr sz="7200">
                  <a:solidFill>
                    <a:srgbClr val="7F7F7F"/>
                  </a:solidFill>
                </a:defRPr>
              </a:pPr>
              <a:r>
                <a:t>Placeholders:</a:t>
              </a:r>
            </a:p>
            <a:p>
              <a:pPr defTabSz="3686861">
                <a:spcBef>
                  <a:spcPts val="1800"/>
                </a:spcBef>
                <a:defRPr sz="4900">
                  <a:solidFill>
                    <a:srgbClr val="7F7F7F"/>
                  </a:solidFill>
                </a:defRPr>
              </a:pPr>
              <a:r>
                <a:t>The various elements included in this poster are ones we often see in medical, research, and scientific posters. Feel free to edit, move,  add, and delete items, or change the layout to suit your needs. Always check with your conference organizer for specific requirements.</a:t>
              </a:r>
              <a:endParaRPr sz="7200">
                <a:solidFill>
                  <a:srgbClr val="FFFFFF"/>
                </a:solidFill>
              </a:endParaRPr>
            </a:p>
            <a:p>
              <a:pPr defTabSz="3686861">
                <a:spcBef>
                  <a:spcPts val="1800"/>
                </a:spcBef>
                <a:defRPr sz="7200">
                  <a:solidFill>
                    <a:srgbClr val="7F7F7F"/>
                  </a:solidFill>
                </a:defRPr>
              </a:pPr>
              <a:r>
                <a:t>Image Quality:</a:t>
              </a:r>
              <a:endParaRPr>
                <a:solidFill>
                  <a:srgbClr val="FFFFFF"/>
                </a:solidFill>
              </a:endParaRPr>
            </a:p>
            <a:p>
              <a:pPr defTabSz="3686861">
                <a:spcBef>
                  <a:spcPts val="1800"/>
                </a:spcBef>
                <a:defRPr sz="4900">
                  <a:solidFill>
                    <a:srgbClr val="7F7F7F"/>
                  </a:solidFill>
                </a:defRPr>
              </a:pPr>
              <a:r>
                <a:t>You can place digital photos or logo art in your poster file by selecting the </a:t>
              </a:r>
              <a:r>
                <a:rPr b="1"/>
                <a:t>Insert, Picture</a:t>
              </a:r>
              <a:r>
                <a:t> command, or by using standard copy &amp; paste. For best results, all graphic elements should be at least </a:t>
              </a:r>
              <a:r>
                <a:rPr b="1"/>
                <a:t>150-200 pixels per inch in their final printed size</a:t>
              </a:r>
              <a:r>
                <a:t>. For instance, a 1600 x 1200 pixel photo will usually look fine up to 8“-10” wide on your printed poster.</a:t>
              </a:r>
              <a:endParaRPr sz="7200">
                <a:solidFill>
                  <a:srgbClr val="FFFFFF"/>
                </a:solidFill>
              </a:endParaRPr>
            </a:p>
            <a:p>
              <a:pPr defTabSz="3686861">
                <a:spcBef>
                  <a:spcPts val="1800"/>
                </a:spcBef>
                <a:defRPr sz="4900">
                  <a:solidFill>
                    <a:srgbClr val="7F7F7F"/>
                  </a:solidFill>
                </a:defRPr>
              </a:pPr>
              <a: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endParaRPr sz="7200">
                <a:solidFill>
                  <a:srgbClr val="FFFFFF"/>
                </a:solidFill>
              </a:endParaRPr>
            </a:p>
            <a:p>
              <a:pPr defTabSz="3686861">
                <a:spcBef>
                  <a:spcPts val="1800"/>
                </a:spcBef>
                <a:defRPr sz="4900">
                  <a:solidFill>
                    <a:srgbClr val="7F7F7F"/>
                  </a:solidFill>
                </a:defRPr>
              </a:pPr>
              <a:r>
                <a:t>Please note that graphics from websites (such as the logo on your hospital's or university's home page) will only be 72dpi and not suitable for printing.</a:t>
              </a:r>
              <a:endParaRPr sz="7200">
                <a:solidFill>
                  <a:srgbClr val="FFFFFF"/>
                </a:solidFill>
              </a:endParaRPr>
            </a:p>
            <a:p>
              <a:pPr algn="ctr" defTabSz="3686861">
                <a:spcBef>
                  <a:spcPts val="1800"/>
                </a:spcBef>
                <a:defRPr sz="3600">
                  <a:solidFill>
                    <a:srgbClr val="7F7F7F"/>
                  </a:solidFill>
                </a:defRPr>
              </a:pPr>
              <a:r>
                <a:rPr sz="7200">
                  <a:solidFill>
                    <a:srgbClr val="FFFFFF"/>
                  </a:solidFill>
                </a:rPr>
                <a:t/>
              </a:r>
              <a:br>
                <a:rPr sz="7200">
                  <a:solidFill>
                    <a:srgbClr val="FFFFFF"/>
                  </a:solidFill>
                </a:rPr>
              </a:br>
              <a:r>
                <a:t>[This sidebar area does not print.]</a:t>
              </a:r>
            </a:p>
          </p:txBody>
        </p:sp>
      </p:grpSp>
      <p:grpSp>
        <p:nvGrpSpPr>
          <p:cNvPr id="12" name="Group 12"/>
          <p:cNvGrpSpPr/>
          <p:nvPr/>
        </p:nvGrpSpPr>
        <p:grpSpPr>
          <a:xfrm>
            <a:off x="44805600" y="0"/>
            <a:ext cx="9601200" cy="32918400"/>
            <a:chOff x="0" y="0"/>
            <a:chExt cx="9601200" cy="32918400"/>
          </a:xfrm>
        </p:grpSpPr>
        <p:grpSp>
          <p:nvGrpSpPr>
            <p:cNvPr id="10" name="Group 10"/>
            <p:cNvGrpSpPr/>
            <p:nvPr/>
          </p:nvGrpSpPr>
          <p:grpSpPr>
            <a:xfrm>
              <a:off x="0" y="0"/>
              <a:ext cx="9601200" cy="32918400"/>
              <a:chOff x="0" y="0"/>
              <a:chExt cx="9601200" cy="32918400"/>
            </a:xfrm>
          </p:grpSpPr>
          <p:sp>
            <p:nvSpPr>
              <p:cNvPr id="8" name="Shape 8"/>
              <p:cNvSpPr/>
              <p:nvPr/>
            </p:nvSpPr>
            <p:spPr>
              <a:xfrm>
                <a:off x="0" y="0"/>
                <a:ext cx="9601200" cy="32918400"/>
              </a:xfrm>
              <a:prstGeom prst="rect">
                <a:avLst/>
              </a:prstGeom>
              <a:solidFill>
                <a:srgbClr val="D9D9D9"/>
              </a:solidFill>
              <a:ln w="12700" cap="flat">
                <a:noFill/>
                <a:miter lim="400000"/>
              </a:ln>
              <a:effectLst/>
            </p:spPr>
            <p:txBody>
              <a:bodyPr wrap="square" lIns="45719" tIns="45719" rIns="45719" bIns="45719" numCol="1" anchor="t">
                <a:noAutofit/>
              </a:bodyPr>
              <a:lstStyle/>
              <a:p>
                <a:pPr algn="ctr" defTabSz="3686861">
                  <a:defRPr sz="7200">
                    <a:solidFill>
                      <a:srgbClr val="FFFFFF"/>
                    </a:solidFill>
                  </a:defRPr>
                </a:pPr>
                <a:endParaRPr/>
              </a:p>
            </p:txBody>
          </p:sp>
          <p:sp>
            <p:nvSpPr>
              <p:cNvPr id="9" name="Shape 9"/>
              <p:cNvSpPr/>
              <p:nvPr/>
            </p:nvSpPr>
            <p:spPr>
              <a:xfrm>
                <a:off x="0" y="0"/>
                <a:ext cx="9601200" cy="256032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228600" tIns="228600" rIns="228600" bIns="228600" numCol="1" anchor="t">
                <a:spAutoFit/>
              </a:bodyPr>
              <a:lstStyle/>
              <a:p>
                <a:pPr defTabSz="3686861">
                  <a:spcBef>
                    <a:spcPts val="1800"/>
                  </a:spcBef>
                  <a:defRPr sz="7200">
                    <a:solidFill>
                      <a:srgbClr val="808080"/>
                    </a:solidFill>
                  </a:defRPr>
                </a:pPr>
                <a:r>
                  <a:t>Change Color Theme:</a:t>
                </a:r>
              </a:p>
              <a:p>
                <a:pPr defTabSz="3686861">
                  <a:spcBef>
                    <a:spcPts val="1800"/>
                  </a:spcBef>
                  <a:defRPr sz="4900">
                    <a:solidFill>
                      <a:srgbClr val="808080"/>
                    </a:solidFill>
                  </a:defRPr>
                </a:pPr>
                <a:r>
                  <a:t>This template is designed to use the built-in color themes in the newer versions of PowerPoint.</a:t>
                </a:r>
                <a:endParaRPr sz="7200">
                  <a:solidFill>
                    <a:srgbClr val="FFFFFF"/>
                  </a:solidFill>
                </a:endParaRPr>
              </a:p>
              <a:p>
                <a:pPr defTabSz="3686861">
                  <a:spcBef>
                    <a:spcPts val="1800"/>
                  </a:spcBef>
                  <a:defRPr sz="4900">
                    <a:solidFill>
                      <a:srgbClr val="808080"/>
                    </a:solidFill>
                  </a:defRPr>
                </a:pPr>
                <a:r>
                  <a:t>To change the color theme, select the </a:t>
                </a:r>
                <a:r>
                  <a:rPr b="1"/>
                  <a:t>Design</a:t>
                </a:r>
                <a:r>
                  <a:t> tab, then select the </a:t>
                </a:r>
                <a:r>
                  <a:rPr b="1"/>
                  <a:t>Colors</a:t>
                </a:r>
                <a:r>
                  <a:t> drop-down list.</a:t>
                </a:r>
                <a:endParaRPr sz="7200">
                  <a:solidFill>
                    <a:srgbClr val="FFFFFF"/>
                  </a:solidFill>
                </a:endParaRPr>
              </a:p>
              <a:p>
                <a:pPr defTabSz="3686861">
                  <a:spcBef>
                    <a:spcPts val="1800"/>
                  </a:spcBef>
                  <a:defRPr sz="4900">
                    <a:solidFill>
                      <a:srgbClr val="808080"/>
                    </a:solidFill>
                  </a:defRPr>
                </a:pPr>
                <a:endParaRPr sz="7200">
                  <a:solidFill>
                    <a:srgbClr val="FFFFFF"/>
                  </a:solidFill>
                </a:endParaRPr>
              </a:p>
              <a:p>
                <a:pPr defTabSz="3686861">
                  <a:spcBef>
                    <a:spcPts val="1800"/>
                  </a:spcBef>
                  <a:defRPr sz="4900">
                    <a:solidFill>
                      <a:srgbClr val="808080"/>
                    </a:solidFill>
                  </a:defRPr>
                </a:pPr>
                <a:endParaRPr sz="7200">
                  <a:solidFill>
                    <a:srgbClr val="FFFFFF"/>
                  </a:solidFill>
                </a:endParaRPr>
              </a:p>
              <a:p>
                <a:pPr defTabSz="3686861">
                  <a:spcBef>
                    <a:spcPts val="1800"/>
                  </a:spcBef>
                  <a:defRPr sz="4900">
                    <a:solidFill>
                      <a:srgbClr val="808080"/>
                    </a:solidFill>
                  </a:defRPr>
                </a:pPr>
                <a:endParaRPr sz="7200">
                  <a:solidFill>
                    <a:srgbClr val="FFFFFF"/>
                  </a:solidFill>
                </a:endParaRPr>
              </a:p>
              <a:p>
                <a:pPr defTabSz="3686861">
                  <a:spcBef>
                    <a:spcPts val="1800"/>
                  </a:spcBef>
                  <a:defRPr sz="4900">
                    <a:solidFill>
                      <a:srgbClr val="808080"/>
                    </a:solidFill>
                  </a:defRPr>
                </a:pPr>
                <a:endParaRPr sz="7200">
                  <a:solidFill>
                    <a:srgbClr val="FFFFFF"/>
                  </a:solidFill>
                </a:endParaRPr>
              </a:p>
              <a:p>
                <a:pPr defTabSz="3686861">
                  <a:spcBef>
                    <a:spcPts val="1800"/>
                  </a:spcBef>
                  <a:defRPr sz="4900">
                    <a:solidFill>
                      <a:srgbClr val="808080"/>
                    </a:solidFill>
                  </a:defRPr>
                </a:pPr>
                <a:endParaRPr sz="7200">
                  <a:solidFill>
                    <a:srgbClr val="FFFFFF"/>
                  </a:solidFill>
                </a:endParaRPr>
              </a:p>
              <a:p>
                <a:pPr defTabSz="3686861">
                  <a:spcBef>
                    <a:spcPts val="1800"/>
                  </a:spcBef>
                  <a:defRPr sz="4900">
                    <a:solidFill>
                      <a:srgbClr val="808080"/>
                    </a:solidFill>
                  </a:defRPr>
                </a:pPr>
                <a:endParaRPr sz="7200">
                  <a:solidFill>
                    <a:srgbClr val="FFFFFF"/>
                  </a:solidFill>
                </a:endParaRPr>
              </a:p>
              <a:p>
                <a:pPr defTabSz="3686861">
                  <a:spcBef>
                    <a:spcPts val="1800"/>
                  </a:spcBef>
                  <a:defRPr sz="4900">
                    <a:solidFill>
                      <a:srgbClr val="808080"/>
                    </a:solidFill>
                  </a:defRPr>
                </a:pPr>
                <a:endParaRPr sz="7200">
                  <a:solidFill>
                    <a:srgbClr val="FFFFFF"/>
                  </a:solidFill>
                </a:endParaRPr>
              </a:p>
              <a:p>
                <a:pPr defTabSz="3686861">
                  <a:spcBef>
                    <a:spcPts val="1800"/>
                  </a:spcBef>
                  <a:defRPr sz="4900">
                    <a:solidFill>
                      <a:srgbClr val="808080"/>
                    </a:solidFill>
                  </a:defRPr>
                </a:pPr>
                <a:endParaRPr sz="7200">
                  <a:solidFill>
                    <a:srgbClr val="FFFFFF"/>
                  </a:solidFill>
                </a:endParaRPr>
              </a:p>
              <a:p>
                <a:pPr defTabSz="3686861">
                  <a:spcBef>
                    <a:spcPts val="1800"/>
                  </a:spcBef>
                  <a:defRPr sz="4900">
                    <a:solidFill>
                      <a:srgbClr val="808080"/>
                    </a:solidFill>
                  </a:defRPr>
                </a:pPr>
                <a:endParaRPr sz="7200">
                  <a:solidFill>
                    <a:srgbClr val="FFFFFF"/>
                  </a:solidFill>
                </a:endParaRPr>
              </a:p>
              <a:p>
                <a:pPr defTabSz="3686861">
                  <a:spcBef>
                    <a:spcPts val="1800"/>
                  </a:spcBef>
                  <a:defRPr sz="4900">
                    <a:solidFill>
                      <a:srgbClr val="808080"/>
                    </a:solidFill>
                  </a:defRPr>
                </a:pPr>
                <a:r>
                  <a:t>The default color theme for this template is “Office”, so you can always return to that after trying some of the alternatives.</a:t>
                </a:r>
                <a:endParaRPr sz="7200">
                  <a:solidFill>
                    <a:srgbClr val="FFFFFF"/>
                  </a:solidFill>
                </a:endParaRPr>
              </a:p>
              <a:p>
                <a:pPr defTabSz="3686861">
                  <a:spcBef>
                    <a:spcPts val="1800"/>
                  </a:spcBef>
                  <a:defRPr sz="7200">
                    <a:solidFill>
                      <a:srgbClr val="808080"/>
                    </a:solidFill>
                  </a:defRPr>
                </a:pPr>
                <a:r>
                  <a:t>Printing Your Poster:</a:t>
                </a:r>
                <a:endParaRPr>
                  <a:solidFill>
                    <a:srgbClr val="FFFFFF"/>
                  </a:solidFill>
                </a:endParaRPr>
              </a:p>
              <a:p>
                <a:pPr defTabSz="3686861">
                  <a:spcBef>
                    <a:spcPts val="1800"/>
                  </a:spcBef>
                  <a:defRPr sz="4900">
                    <a:solidFill>
                      <a:srgbClr val="808080"/>
                    </a:solidFill>
                  </a:defRPr>
                </a:pPr>
                <a:r>
                  <a:t>Professor Sarkis will print the posters. </a:t>
                </a:r>
                <a:endParaRPr sz="7200">
                  <a:solidFill>
                    <a:srgbClr val="FFFFFF"/>
                  </a:solidFill>
                </a:endParaRPr>
              </a:p>
              <a:p>
                <a:pPr defTabSz="3686861">
                  <a:spcBef>
                    <a:spcPts val="1800"/>
                  </a:spcBef>
                  <a:defRPr sz="4900">
                    <a:solidFill>
                      <a:srgbClr val="808080"/>
                    </a:solidFill>
                  </a:defRPr>
                </a:pPr>
                <a:r>
                  <a:t>Please make sure that the final version is uploaded on Moodle by November 23.</a:t>
                </a:r>
              </a:p>
              <a:p>
                <a:pPr algn="ctr" defTabSz="3686861">
                  <a:defRPr sz="3600">
                    <a:solidFill>
                      <a:srgbClr val="808080"/>
                    </a:solidFill>
                  </a:defRPr>
                </a:pPr>
                <a:r>
                  <a:rPr sz="4900"/>
                  <a:t/>
                </a:r>
                <a:br>
                  <a:rPr sz="4900"/>
                </a:br>
                <a:r>
                  <a:t>[This sidebar area does not print.]</a:t>
                </a:r>
              </a:p>
            </p:txBody>
          </p:sp>
        </p:grpSp>
        <p:pic>
          <p:nvPicPr>
            <p:cNvPr id="11" name="image1.png"/>
            <p:cNvPicPr>
              <a:picLocks noChangeAspect="1"/>
            </p:cNvPicPr>
            <p:nvPr/>
          </p:nvPicPr>
          <p:blipFill>
            <a:blip r:embed="rId4">
              <a:extLst/>
            </a:blip>
            <a:stretch>
              <a:fillRect/>
            </a:stretch>
          </p:blipFill>
          <p:spPr>
            <a:xfrm>
              <a:off x="336406" y="6945205"/>
              <a:ext cx="8928387" cy="7685195"/>
            </a:xfrm>
            <a:prstGeom prst="rect">
              <a:avLst/>
            </a:prstGeom>
            <a:ln w="12700" cap="flat">
              <a:noFill/>
              <a:miter lim="400000"/>
            </a:ln>
            <a:effectLst/>
          </p:spPr>
        </p:pic>
      </p:grpSp>
      <p:pic>
        <p:nvPicPr>
          <p:cNvPr id="13" name="image2.png"/>
          <p:cNvPicPr>
            <a:picLocks noChangeAspect="1"/>
          </p:cNvPicPr>
          <p:nvPr/>
        </p:nvPicPr>
        <p:blipFill>
          <a:blip r:embed="rId5">
            <a:extLst/>
          </a:blip>
          <a:stretch>
            <a:fillRect/>
          </a:stretch>
        </p:blipFill>
        <p:spPr>
          <a:xfrm>
            <a:off x="38404800" y="32613600"/>
            <a:ext cx="5297436" cy="185929"/>
          </a:xfrm>
          <a:prstGeom prst="rect">
            <a:avLst/>
          </a:prstGeom>
          <a:ln w="12700">
            <a:miter lim="400000"/>
          </a:ln>
        </p:spPr>
      </p:pic>
      <p:sp>
        <p:nvSpPr>
          <p:cNvPr id="14" name="Shape 14"/>
          <p:cNvSpPr>
            <a:spLocks noGrp="1"/>
          </p:cNvSpPr>
          <p:nvPr>
            <p:ph type="title"/>
          </p:nvPr>
        </p:nvSpPr>
        <p:spPr>
          <a:xfrm>
            <a:off x="2194560" y="441959"/>
            <a:ext cx="39502079" cy="7239001"/>
          </a:xfrm>
          <a:prstGeom prst="rect">
            <a:avLst/>
          </a:prstGeom>
          <a:ln w="12700">
            <a:miter lim="400000"/>
          </a:ln>
          <a:extLst>
            <a:ext uri="{C572A759-6A51-4108-AA02-DFA0A04FC94B}">
              <ma14:wrappingTextBoxFlag xmlns:ma14="http://schemas.microsoft.com/office/mac/drawingml/2011/main" xmlns="" val="1"/>
            </a:ext>
          </a:extLst>
        </p:spPr>
        <p:txBody>
          <a:bodyPr lIns="164563" tIns="164563" rIns="164563" bIns="164563" anchor="ctr">
            <a:normAutofit/>
          </a:bodyPr>
          <a:lstStyle/>
          <a:p>
            <a:r>
              <a:t>Title Text</a:t>
            </a:r>
          </a:p>
        </p:txBody>
      </p:sp>
      <p:sp>
        <p:nvSpPr>
          <p:cNvPr id="15" name="Shape 15"/>
          <p:cNvSpPr>
            <a:spLocks noGrp="1"/>
          </p:cNvSpPr>
          <p:nvPr>
            <p:ph type="body" idx="1"/>
          </p:nvPr>
        </p:nvSpPr>
        <p:spPr>
          <a:xfrm>
            <a:off x="2194560" y="7680959"/>
            <a:ext cx="39502079" cy="25237442"/>
          </a:xfrm>
          <a:prstGeom prst="rect">
            <a:avLst/>
          </a:prstGeom>
          <a:ln w="12700">
            <a:miter lim="400000"/>
          </a:ln>
          <a:extLst>
            <a:ext uri="{C572A759-6A51-4108-AA02-DFA0A04FC94B}">
              <ma14:wrappingTextBoxFlag xmlns:ma14="http://schemas.microsoft.com/office/mac/drawingml/2011/main" xmlns="" val="1"/>
            </a:ext>
          </a:extLst>
        </p:spPr>
        <p:txBody>
          <a:bodyPr lIns="164563" tIns="164563" rIns="164563" bIns="164563">
            <a:normAutofit/>
          </a:bodyPr>
          <a:lstStyle/>
          <a:p>
            <a:r>
              <a:t>Body Level One</a:t>
            </a:r>
          </a:p>
          <a:p>
            <a:pPr lvl="1"/>
            <a:r>
              <a:t>Body Level Two</a:t>
            </a:r>
          </a:p>
          <a:p>
            <a:pPr lvl="2"/>
            <a:r>
              <a:t>Body Level Three</a:t>
            </a:r>
          </a:p>
          <a:p>
            <a:pPr lvl="3"/>
            <a:r>
              <a:t>Body Level Four</a:t>
            </a:r>
          </a:p>
          <a:p>
            <a:pPr lvl="4"/>
            <a:r>
              <a:t>Body Level Five</a:t>
            </a:r>
          </a:p>
        </p:txBody>
      </p:sp>
      <p:sp>
        <p:nvSpPr>
          <p:cNvPr id="16" name="Shape 16"/>
          <p:cNvSpPr>
            <a:spLocks noGrp="1"/>
          </p:cNvSpPr>
          <p:nvPr>
            <p:ph type="sldNum" sz="quarter" idx="2"/>
          </p:nvPr>
        </p:nvSpPr>
        <p:spPr>
          <a:xfrm>
            <a:off x="21214080" y="29634178"/>
            <a:ext cx="10241281" cy="1752601"/>
          </a:xfrm>
          <a:prstGeom prst="rect">
            <a:avLst/>
          </a:prstGeom>
          <a:ln w="12700">
            <a:miter lim="400000"/>
          </a:ln>
        </p:spPr>
        <p:txBody>
          <a:bodyPr wrap="none" lIns="164563" tIns="164563" rIns="164563" bIns="164563" anchor="ctr">
            <a:spAutoFit/>
          </a:bodyPr>
          <a:lstStyle>
            <a:lvl1pPr algn="r">
              <a:defRPr sz="44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txStyles>
    <p:titleStyle>
      <a:lvl1pPr marL="0" marR="0" indent="0" algn="ctr" defTabSz="3291278" rtl="0" latinLnBrk="0">
        <a:lnSpc>
          <a:spcPct val="100000"/>
        </a:lnSpc>
        <a:spcBef>
          <a:spcPts val="0"/>
        </a:spcBef>
        <a:spcAft>
          <a:spcPts val="0"/>
        </a:spcAft>
        <a:buClrTx/>
        <a:buSzTx/>
        <a:buFontTx/>
        <a:buNone/>
        <a:tabLst/>
        <a:defRPr sz="6000" b="0" i="0" u="none" strike="noStrike" cap="none" spc="0" baseline="0">
          <a:ln>
            <a:noFill/>
          </a:ln>
          <a:solidFill>
            <a:srgbClr val="000000"/>
          </a:solidFill>
          <a:uFillTx/>
          <a:latin typeface="+mn-lt"/>
          <a:ea typeface="+mn-ea"/>
          <a:cs typeface="+mn-cs"/>
          <a:sym typeface="Calibri"/>
        </a:defRPr>
      </a:lvl1pPr>
      <a:lvl2pPr marL="0" marR="0" indent="0" algn="ctr" defTabSz="3291278" rtl="0" latinLnBrk="0">
        <a:lnSpc>
          <a:spcPct val="100000"/>
        </a:lnSpc>
        <a:spcBef>
          <a:spcPts val="0"/>
        </a:spcBef>
        <a:spcAft>
          <a:spcPts val="0"/>
        </a:spcAft>
        <a:buClrTx/>
        <a:buSzTx/>
        <a:buFontTx/>
        <a:buNone/>
        <a:tabLst/>
        <a:defRPr sz="6000" b="0" i="0" u="none" strike="noStrike" cap="none" spc="0" baseline="0">
          <a:ln>
            <a:noFill/>
          </a:ln>
          <a:solidFill>
            <a:srgbClr val="000000"/>
          </a:solidFill>
          <a:uFillTx/>
          <a:latin typeface="+mn-lt"/>
          <a:ea typeface="+mn-ea"/>
          <a:cs typeface="+mn-cs"/>
          <a:sym typeface="Calibri"/>
        </a:defRPr>
      </a:lvl2pPr>
      <a:lvl3pPr marL="0" marR="0" indent="0" algn="ctr" defTabSz="3291278" rtl="0" latinLnBrk="0">
        <a:lnSpc>
          <a:spcPct val="100000"/>
        </a:lnSpc>
        <a:spcBef>
          <a:spcPts val="0"/>
        </a:spcBef>
        <a:spcAft>
          <a:spcPts val="0"/>
        </a:spcAft>
        <a:buClrTx/>
        <a:buSzTx/>
        <a:buFontTx/>
        <a:buNone/>
        <a:tabLst/>
        <a:defRPr sz="6000" b="0" i="0" u="none" strike="noStrike" cap="none" spc="0" baseline="0">
          <a:ln>
            <a:noFill/>
          </a:ln>
          <a:solidFill>
            <a:srgbClr val="000000"/>
          </a:solidFill>
          <a:uFillTx/>
          <a:latin typeface="+mn-lt"/>
          <a:ea typeface="+mn-ea"/>
          <a:cs typeface="+mn-cs"/>
          <a:sym typeface="Calibri"/>
        </a:defRPr>
      </a:lvl3pPr>
      <a:lvl4pPr marL="0" marR="0" indent="0" algn="ctr" defTabSz="3291278" rtl="0" latinLnBrk="0">
        <a:lnSpc>
          <a:spcPct val="100000"/>
        </a:lnSpc>
        <a:spcBef>
          <a:spcPts val="0"/>
        </a:spcBef>
        <a:spcAft>
          <a:spcPts val="0"/>
        </a:spcAft>
        <a:buClrTx/>
        <a:buSzTx/>
        <a:buFontTx/>
        <a:buNone/>
        <a:tabLst/>
        <a:defRPr sz="6000" b="0" i="0" u="none" strike="noStrike" cap="none" spc="0" baseline="0">
          <a:ln>
            <a:noFill/>
          </a:ln>
          <a:solidFill>
            <a:srgbClr val="000000"/>
          </a:solidFill>
          <a:uFillTx/>
          <a:latin typeface="+mn-lt"/>
          <a:ea typeface="+mn-ea"/>
          <a:cs typeface="+mn-cs"/>
          <a:sym typeface="Calibri"/>
        </a:defRPr>
      </a:lvl4pPr>
      <a:lvl5pPr marL="0" marR="0" indent="0" algn="ctr" defTabSz="3291278" rtl="0" latinLnBrk="0">
        <a:lnSpc>
          <a:spcPct val="100000"/>
        </a:lnSpc>
        <a:spcBef>
          <a:spcPts val="0"/>
        </a:spcBef>
        <a:spcAft>
          <a:spcPts val="0"/>
        </a:spcAft>
        <a:buClrTx/>
        <a:buSzTx/>
        <a:buFontTx/>
        <a:buNone/>
        <a:tabLst/>
        <a:defRPr sz="6000" b="0" i="0" u="none" strike="noStrike" cap="none" spc="0" baseline="0">
          <a:ln>
            <a:noFill/>
          </a:ln>
          <a:solidFill>
            <a:srgbClr val="000000"/>
          </a:solidFill>
          <a:uFillTx/>
          <a:latin typeface="+mn-lt"/>
          <a:ea typeface="+mn-ea"/>
          <a:cs typeface="+mn-cs"/>
          <a:sym typeface="Calibri"/>
        </a:defRPr>
      </a:lvl5pPr>
      <a:lvl6pPr marL="0" marR="0" indent="0" algn="ctr" defTabSz="3291278" rtl="0" latinLnBrk="0">
        <a:lnSpc>
          <a:spcPct val="100000"/>
        </a:lnSpc>
        <a:spcBef>
          <a:spcPts val="0"/>
        </a:spcBef>
        <a:spcAft>
          <a:spcPts val="0"/>
        </a:spcAft>
        <a:buClrTx/>
        <a:buSzTx/>
        <a:buFontTx/>
        <a:buNone/>
        <a:tabLst/>
        <a:defRPr sz="6000" b="0" i="0" u="none" strike="noStrike" cap="none" spc="0" baseline="0">
          <a:ln>
            <a:noFill/>
          </a:ln>
          <a:solidFill>
            <a:srgbClr val="000000"/>
          </a:solidFill>
          <a:uFillTx/>
          <a:latin typeface="+mn-lt"/>
          <a:ea typeface="+mn-ea"/>
          <a:cs typeface="+mn-cs"/>
          <a:sym typeface="Calibri"/>
        </a:defRPr>
      </a:lvl6pPr>
      <a:lvl7pPr marL="0" marR="0" indent="0" algn="ctr" defTabSz="3291278" rtl="0" latinLnBrk="0">
        <a:lnSpc>
          <a:spcPct val="100000"/>
        </a:lnSpc>
        <a:spcBef>
          <a:spcPts val="0"/>
        </a:spcBef>
        <a:spcAft>
          <a:spcPts val="0"/>
        </a:spcAft>
        <a:buClrTx/>
        <a:buSzTx/>
        <a:buFontTx/>
        <a:buNone/>
        <a:tabLst/>
        <a:defRPr sz="6000" b="0" i="0" u="none" strike="noStrike" cap="none" spc="0" baseline="0">
          <a:ln>
            <a:noFill/>
          </a:ln>
          <a:solidFill>
            <a:srgbClr val="000000"/>
          </a:solidFill>
          <a:uFillTx/>
          <a:latin typeface="+mn-lt"/>
          <a:ea typeface="+mn-ea"/>
          <a:cs typeface="+mn-cs"/>
          <a:sym typeface="Calibri"/>
        </a:defRPr>
      </a:lvl7pPr>
      <a:lvl8pPr marL="0" marR="0" indent="0" algn="ctr" defTabSz="3291278" rtl="0" latinLnBrk="0">
        <a:lnSpc>
          <a:spcPct val="100000"/>
        </a:lnSpc>
        <a:spcBef>
          <a:spcPts val="0"/>
        </a:spcBef>
        <a:spcAft>
          <a:spcPts val="0"/>
        </a:spcAft>
        <a:buClrTx/>
        <a:buSzTx/>
        <a:buFontTx/>
        <a:buNone/>
        <a:tabLst/>
        <a:defRPr sz="6000" b="0" i="0" u="none" strike="noStrike" cap="none" spc="0" baseline="0">
          <a:ln>
            <a:noFill/>
          </a:ln>
          <a:solidFill>
            <a:srgbClr val="000000"/>
          </a:solidFill>
          <a:uFillTx/>
          <a:latin typeface="+mn-lt"/>
          <a:ea typeface="+mn-ea"/>
          <a:cs typeface="+mn-cs"/>
          <a:sym typeface="Calibri"/>
        </a:defRPr>
      </a:lvl8pPr>
      <a:lvl9pPr marL="0" marR="0" indent="0" algn="ctr" defTabSz="3291278" rtl="0" latinLnBrk="0">
        <a:lnSpc>
          <a:spcPct val="100000"/>
        </a:lnSpc>
        <a:spcBef>
          <a:spcPts val="0"/>
        </a:spcBef>
        <a:spcAft>
          <a:spcPts val="0"/>
        </a:spcAft>
        <a:buClrTx/>
        <a:buSzTx/>
        <a:buFontTx/>
        <a:buNone/>
        <a:tabLst/>
        <a:defRPr sz="6000" b="0" i="0" u="none" strike="noStrike" cap="none" spc="0" baseline="0">
          <a:ln>
            <a:noFill/>
          </a:ln>
          <a:solidFill>
            <a:srgbClr val="000000"/>
          </a:solidFill>
          <a:uFillTx/>
          <a:latin typeface="+mn-lt"/>
          <a:ea typeface="+mn-ea"/>
          <a:cs typeface="+mn-cs"/>
          <a:sym typeface="Calibri"/>
        </a:defRPr>
      </a:lvl9pPr>
    </p:titleStyle>
    <p:bodyStyle>
      <a:lvl1pPr marL="342842" marR="0" indent="-342842" algn="l" defTabSz="3291278" rtl="0" latinLnBrk="0">
        <a:lnSpc>
          <a:spcPct val="100000"/>
        </a:lnSpc>
        <a:spcBef>
          <a:spcPts val="600"/>
        </a:spcBef>
        <a:spcAft>
          <a:spcPts val="0"/>
        </a:spcAft>
        <a:buClrTx/>
        <a:buSzPct val="100000"/>
        <a:buFont typeface="Arial"/>
        <a:buChar char="•"/>
        <a:tabLst/>
        <a:defRPr sz="2700" b="0" i="0" u="none" strike="noStrike" cap="none" spc="0" baseline="0">
          <a:ln>
            <a:noFill/>
          </a:ln>
          <a:solidFill>
            <a:srgbClr val="000000"/>
          </a:solidFill>
          <a:uFillTx/>
          <a:latin typeface="+mn-lt"/>
          <a:ea typeface="+mn-ea"/>
          <a:cs typeface="+mn-cs"/>
          <a:sym typeface="Calibri"/>
        </a:defRPr>
      </a:lvl1pPr>
      <a:lvl2pPr marL="685683" marR="0" indent="-342842" algn="l" defTabSz="3291278" rtl="0" latinLnBrk="0">
        <a:lnSpc>
          <a:spcPct val="100000"/>
        </a:lnSpc>
        <a:spcBef>
          <a:spcPts val="600"/>
        </a:spcBef>
        <a:spcAft>
          <a:spcPts val="0"/>
        </a:spcAft>
        <a:buClrTx/>
        <a:buSzPct val="100000"/>
        <a:buFont typeface="Arial"/>
        <a:buChar char="–"/>
        <a:tabLst/>
        <a:defRPr sz="2700" b="0" i="0" u="none" strike="noStrike" cap="none" spc="0" baseline="0">
          <a:ln>
            <a:noFill/>
          </a:ln>
          <a:solidFill>
            <a:srgbClr val="000000"/>
          </a:solidFill>
          <a:uFillTx/>
          <a:latin typeface="+mn-lt"/>
          <a:ea typeface="+mn-ea"/>
          <a:cs typeface="+mn-cs"/>
          <a:sym typeface="Calibri"/>
        </a:defRPr>
      </a:lvl2pPr>
      <a:lvl3pPr marL="1028525" marR="0" indent="-342842" algn="l" defTabSz="3291278" rtl="0" latinLnBrk="0">
        <a:lnSpc>
          <a:spcPct val="100000"/>
        </a:lnSpc>
        <a:spcBef>
          <a:spcPts val="600"/>
        </a:spcBef>
        <a:spcAft>
          <a:spcPts val="0"/>
        </a:spcAft>
        <a:buClrTx/>
        <a:buSzPct val="100000"/>
        <a:buFont typeface="Arial"/>
        <a:buChar char="•"/>
        <a:tabLst/>
        <a:defRPr sz="2700" b="0" i="0" u="none" strike="noStrike" cap="none" spc="0" baseline="0">
          <a:ln>
            <a:noFill/>
          </a:ln>
          <a:solidFill>
            <a:srgbClr val="000000"/>
          </a:solidFill>
          <a:uFillTx/>
          <a:latin typeface="+mn-lt"/>
          <a:ea typeface="+mn-ea"/>
          <a:cs typeface="+mn-cs"/>
          <a:sym typeface="Calibri"/>
        </a:defRPr>
      </a:lvl3pPr>
      <a:lvl4pPr marL="1371366" marR="0" indent="-342841" algn="l" defTabSz="3291278" rtl="0" latinLnBrk="0">
        <a:lnSpc>
          <a:spcPct val="100000"/>
        </a:lnSpc>
        <a:spcBef>
          <a:spcPts val="600"/>
        </a:spcBef>
        <a:spcAft>
          <a:spcPts val="0"/>
        </a:spcAft>
        <a:buClrTx/>
        <a:buSzPct val="100000"/>
        <a:buFont typeface="Arial"/>
        <a:buChar char="–"/>
        <a:tabLst/>
        <a:defRPr sz="2700" b="0" i="0" u="none" strike="noStrike" cap="none" spc="0" baseline="0">
          <a:ln>
            <a:noFill/>
          </a:ln>
          <a:solidFill>
            <a:srgbClr val="000000"/>
          </a:solidFill>
          <a:uFillTx/>
          <a:latin typeface="+mn-lt"/>
          <a:ea typeface="+mn-ea"/>
          <a:cs typeface="+mn-cs"/>
          <a:sym typeface="Calibri"/>
        </a:defRPr>
      </a:lvl4pPr>
      <a:lvl5pPr marL="1714208" marR="0" indent="-342842" algn="l" defTabSz="3291278" rtl="0" latinLnBrk="0">
        <a:lnSpc>
          <a:spcPct val="100000"/>
        </a:lnSpc>
        <a:spcBef>
          <a:spcPts val="600"/>
        </a:spcBef>
        <a:spcAft>
          <a:spcPts val="0"/>
        </a:spcAft>
        <a:buClrTx/>
        <a:buSzPct val="100000"/>
        <a:buFont typeface="Arial"/>
        <a:buChar char="»"/>
        <a:tabLst/>
        <a:defRPr sz="2700" b="0" i="0" u="none" strike="noStrike" cap="none" spc="0" baseline="0">
          <a:ln>
            <a:noFill/>
          </a:ln>
          <a:solidFill>
            <a:srgbClr val="000000"/>
          </a:solidFill>
          <a:uFillTx/>
          <a:latin typeface="+mn-lt"/>
          <a:ea typeface="+mn-ea"/>
          <a:cs typeface="+mn-cs"/>
          <a:sym typeface="Calibri"/>
        </a:defRPr>
      </a:lvl5pPr>
      <a:lvl6pPr marL="8536755" marR="0" indent="-308557" algn="l" defTabSz="3291278" rtl="0" latinLnBrk="0">
        <a:lnSpc>
          <a:spcPct val="100000"/>
        </a:lnSpc>
        <a:spcBef>
          <a:spcPts val="600"/>
        </a:spcBef>
        <a:spcAft>
          <a:spcPts val="0"/>
        </a:spcAft>
        <a:buClrTx/>
        <a:buSzPct val="100000"/>
        <a:buFont typeface="Arial"/>
        <a:buChar char="•"/>
        <a:tabLst/>
        <a:defRPr sz="2700" b="0" i="0" u="none" strike="noStrike" cap="none" spc="0" baseline="0">
          <a:ln>
            <a:noFill/>
          </a:ln>
          <a:solidFill>
            <a:srgbClr val="000000"/>
          </a:solidFill>
          <a:uFillTx/>
          <a:latin typeface="+mn-lt"/>
          <a:ea typeface="+mn-ea"/>
          <a:cs typeface="+mn-cs"/>
          <a:sym typeface="Calibri"/>
        </a:defRPr>
      </a:lvl6pPr>
      <a:lvl7pPr marL="10182395" marR="0" indent="-308557" algn="l" defTabSz="3291278" rtl="0" latinLnBrk="0">
        <a:lnSpc>
          <a:spcPct val="100000"/>
        </a:lnSpc>
        <a:spcBef>
          <a:spcPts val="600"/>
        </a:spcBef>
        <a:spcAft>
          <a:spcPts val="0"/>
        </a:spcAft>
        <a:buClrTx/>
        <a:buSzPct val="100000"/>
        <a:buFont typeface="Arial"/>
        <a:buChar char="•"/>
        <a:tabLst/>
        <a:defRPr sz="2700" b="0" i="0" u="none" strike="noStrike" cap="none" spc="0" baseline="0">
          <a:ln>
            <a:noFill/>
          </a:ln>
          <a:solidFill>
            <a:srgbClr val="000000"/>
          </a:solidFill>
          <a:uFillTx/>
          <a:latin typeface="+mn-lt"/>
          <a:ea typeface="+mn-ea"/>
          <a:cs typeface="+mn-cs"/>
          <a:sym typeface="Calibri"/>
        </a:defRPr>
      </a:lvl7pPr>
      <a:lvl8pPr marL="11828034" marR="0" indent="-308557" algn="l" defTabSz="3291278" rtl="0" latinLnBrk="0">
        <a:lnSpc>
          <a:spcPct val="100000"/>
        </a:lnSpc>
        <a:spcBef>
          <a:spcPts val="600"/>
        </a:spcBef>
        <a:spcAft>
          <a:spcPts val="0"/>
        </a:spcAft>
        <a:buClrTx/>
        <a:buSzPct val="100000"/>
        <a:buFont typeface="Arial"/>
        <a:buChar char="•"/>
        <a:tabLst/>
        <a:defRPr sz="2700" b="0" i="0" u="none" strike="noStrike" cap="none" spc="0" baseline="0">
          <a:ln>
            <a:noFill/>
          </a:ln>
          <a:solidFill>
            <a:srgbClr val="000000"/>
          </a:solidFill>
          <a:uFillTx/>
          <a:latin typeface="+mn-lt"/>
          <a:ea typeface="+mn-ea"/>
          <a:cs typeface="+mn-cs"/>
          <a:sym typeface="Calibri"/>
        </a:defRPr>
      </a:lvl8pPr>
      <a:lvl9pPr marL="13473673" marR="0" indent="-308557" algn="l" defTabSz="3291278" rtl="0" latinLnBrk="0">
        <a:lnSpc>
          <a:spcPct val="100000"/>
        </a:lnSpc>
        <a:spcBef>
          <a:spcPts val="600"/>
        </a:spcBef>
        <a:spcAft>
          <a:spcPts val="0"/>
        </a:spcAft>
        <a:buClrTx/>
        <a:buSzPct val="100000"/>
        <a:buFont typeface="Arial"/>
        <a:buChar char="•"/>
        <a:tabLst/>
        <a:defRPr sz="2700" b="0" i="0" u="none" strike="noStrike" cap="none" spc="0" baseline="0">
          <a:ln>
            <a:noFill/>
          </a:ln>
          <a:solidFill>
            <a:srgbClr val="000000"/>
          </a:solidFill>
          <a:uFillTx/>
          <a:latin typeface="+mn-lt"/>
          <a:ea typeface="+mn-ea"/>
          <a:cs typeface="+mn-cs"/>
          <a:sym typeface="Calibri"/>
        </a:defRPr>
      </a:lvl9pPr>
    </p:bodyStyle>
    <p:otherStyle>
      <a:lvl1pPr marL="0" marR="0" indent="0" algn="r" defTabSz="3291278" rtl="0" latinLnBrk="0">
        <a:lnSpc>
          <a:spcPct val="100000"/>
        </a:lnSpc>
        <a:spcBef>
          <a:spcPts val="0"/>
        </a:spcBef>
        <a:spcAft>
          <a:spcPts val="0"/>
        </a:spcAft>
        <a:buClrTx/>
        <a:buSzTx/>
        <a:buFontTx/>
        <a:buNone/>
        <a:tabLst/>
        <a:defRPr sz="4400" b="0" i="0" u="none" strike="noStrike" cap="none" spc="0" baseline="0">
          <a:ln>
            <a:noFill/>
          </a:ln>
          <a:solidFill>
            <a:schemeClr val="tx1"/>
          </a:solidFill>
          <a:uFillTx/>
          <a:latin typeface="+mn-lt"/>
          <a:ea typeface="+mn-ea"/>
          <a:cs typeface="+mn-cs"/>
          <a:sym typeface="Calibri"/>
        </a:defRPr>
      </a:lvl1pPr>
      <a:lvl2pPr marL="0" marR="0" indent="1645640" algn="r" defTabSz="3291278" rtl="0" latinLnBrk="0">
        <a:lnSpc>
          <a:spcPct val="100000"/>
        </a:lnSpc>
        <a:spcBef>
          <a:spcPts val="0"/>
        </a:spcBef>
        <a:spcAft>
          <a:spcPts val="0"/>
        </a:spcAft>
        <a:buClrTx/>
        <a:buSzTx/>
        <a:buFontTx/>
        <a:buNone/>
        <a:tabLst/>
        <a:defRPr sz="4400" b="0" i="0" u="none" strike="noStrike" cap="none" spc="0" baseline="0">
          <a:ln>
            <a:noFill/>
          </a:ln>
          <a:solidFill>
            <a:schemeClr val="tx1"/>
          </a:solidFill>
          <a:uFillTx/>
          <a:latin typeface="+mn-lt"/>
          <a:ea typeface="+mn-ea"/>
          <a:cs typeface="+mn-cs"/>
          <a:sym typeface="Calibri"/>
        </a:defRPr>
      </a:lvl2pPr>
      <a:lvl3pPr marL="0" marR="0" indent="3291278" algn="r" defTabSz="3291278" rtl="0" latinLnBrk="0">
        <a:lnSpc>
          <a:spcPct val="100000"/>
        </a:lnSpc>
        <a:spcBef>
          <a:spcPts val="0"/>
        </a:spcBef>
        <a:spcAft>
          <a:spcPts val="0"/>
        </a:spcAft>
        <a:buClrTx/>
        <a:buSzTx/>
        <a:buFontTx/>
        <a:buNone/>
        <a:tabLst/>
        <a:defRPr sz="4400" b="0" i="0" u="none" strike="noStrike" cap="none" spc="0" baseline="0">
          <a:ln>
            <a:noFill/>
          </a:ln>
          <a:solidFill>
            <a:schemeClr val="tx1"/>
          </a:solidFill>
          <a:uFillTx/>
          <a:latin typeface="+mn-lt"/>
          <a:ea typeface="+mn-ea"/>
          <a:cs typeface="+mn-cs"/>
          <a:sym typeface="Calibri"/>
        </a:defRPr>
      </a:lvl3pPr>
      <a:lvl4pPr marL="0" marR="0" indent="4936918" algn="r" defTabSz="3291278" rtl="0" latinLnBrk="0">
        <a:lnSpc>
          <a:spcPct val="100000"/>
        </a:lnSpc>
        <a:spcBef>
          <a:spcPts val="0"/>
        </a:spcBef>
        <a:spcAft>
          <a:spcPts val="0"/>
        </a:spcAft>
        <a:buClrTx/>
        <a:buSzTx/>
        <a:buFontTx/>
        <a:buNone/>
        <a:tabLst/>
        <a:defRPr sz="4400" b="0" i="0" u="none" strike="noStrike" cap="none" spc="0" baseline="0">
          <a:ln>
            <a:noFill/>
          </a:ln>
          <a:solidFill>
            <a:schemeClr val="tx1"/>
          </a:solidFill>
          <a:uFillTx/>
          <a:latin typeface="+mn-lt"/>
          <a:ea typeface="+mn-ea"/>
          <a:cs typeface="+mn-cs"/>
          <a:sym typeface="Calibri"/>
        </a:defRPr>
      </a:lvl4pPr>
      <a:lvl5pPr marL="0" marR="0" indent="6582558" algn="r" defTabSz="3291278" rtl="0" latinLnBrk="0">
        <a:lnSpc>
          <a:spcPct val="100000"/>
        </a:lnSpc>
        <a:spcBef>
          <a:spcPts val="0"/>
        </a:spcBef>
        <a:spcAft>
          <a:spcPts val="0"/>
        </a:spcAft>
        <a:buClrTx/>
        <a:buSzTx/>
        <a:buFontTx/>
        <a:buNone/>
        <a:tabLst/>
        <a:defRPr sz="4400" b="0" i="0" u="none" strike="noStrike" cap="none" spc="0" baseline="0">
          <a:ln>
            <a:noFill/>
          </a:ln>
          <a:solidFill>
            <a:schemeClr val="tx1"/>
          </a:solidFill>
          <a:uFillTx/>
          <a:latin typeface="+mn-lt"/>
          <a:ea typeface="+mn-ea"/>
          <a:cs typeface="+mn-cs"/>
          <a:sym typeface="Calibri"/>
        </a:defRPr>
      </a:lvl5pPr>
      <a:lvl6pPr marL="0" marR="0" indent="8228197" algn="r" defTabSz="3291278" rtl="0" latinLnBrk="0">
        <a:lnSpc>
          <a:spcPct val="100000"/>
        </a:lnSpc>
        <a:spcBef>
          <a:spcPts val="0"/>
        </a:spcBef>
        <a:spcAft>
          <a:spcPts val="0"/>
        </a:spcAft>
        <a:buClrTx/>
        <a:buSzTx/>
        <a:buFontTx/>
        <a:buNone/>
        <a:tabLst/>
        <a:defRPr sz="4400" b="0" i="0" u="none" strike="noStrike" cap="none" spc="0" baseline="0">
          <a:ln>
            <a:noFill/>
          </a:ln>
          <a:solidFill>
            <a:schemeClr val="tx1"/>
          </a:solidFill>
          <a:uFillTx/>
          <a:latin typeface="+mn-lt"/>
          <a:ea typeface="+mn-ea"/>
          <a:cs typeface="+mn-cs"/>
          <a:sym typeface="Calibri"/>
        </a:defRPr>
      </a:lvl6pPr>
      <a:lvl7pPr marL="0" marR="0" indent="9873836" algn="r" defTabSz="3291278" rtl="0" latinLnBrk="0">
        <a:lnSpc>
          <a:spcPct val="100000"/>
        </a:lnSpc>
        <a:spcBef>
          <a:spcPts val="0"/>
        </a:spcBef>
        <a:spcAft>
          <a:spcPts val="0"/>
        </a:spcAft>
        <a:buClrTx/>
        <a:buSzTx/>
        <a:buFontTx/>
        <a:buNone/>
        <a:tabLst/>
        <a:defRPr sz="4400" b="0" i="0" u="none" strike="noStrike" cap="none" spc="0" baseline="0">
          <a:ln>
            <a:noFill/>
          </a:ln>
          <a:solidFill>
            <a:schemeClr val="tx1"/>
          </a:solidFill>
          <a:uFillTx/>
          <a:latin typeface="+mn-lt"/>
          <a:ea typeface="+mn-ea"/>
          <a:cs typeface="+mn-cs"/>
          <a:sym typeface="Calibri"/>
        </a:defRPr>
      </a:lvl7pPr>
      <a:lvl8pPr marL="0" marR="0" indent="11519478" algn="r" defTabSz="3291278" rtl="0" latinLnBrk="0">
        <a:lnSpc>
          <a:spcPct val="100000"/>
        </a:lnSpc>
        <a:spcBef>
          <a:spcPts val="0"/>
        </a:spcBef>
        <a:spcAft>
          <a:spcPts val="0"/>
        </a:spcAft>
        <a:buClrTx/>
        <a:buSzTx/>
        <a:buFontTx/>
        <a:buNone/>
        <a:tabLst/>
        <a:defRPr sz="4400" b="0" i="0" u="none" strike="noStrike" cap="none" spc="0" baseline="0">
          <a:ln>
            <a:noFill/>
          </a:ln>
          <a:solidFill>
            <a:schemeClr val="tx1"/>
          </a:solidFill>
          <a:uFillTx/>
          <a:latin typeface="+mn-lt"/>
          <a:ea typeface="+mn-ea"/>
          <a:cs typeface="+mn-cs"/>
          <a:sym typeface="Calibri"/>
        </a:defRPr>
      </a:lvl8pPr>
      <a:lvl9pPr marL="0" marR="0" indent="13165117" algn="r" defTabSz="3291278" rtl="0" latinLnBrk="0">
        <a:lnSpc>
          <a:spcPct val="100000"/>
        </a:lnSpc>
        <a:spcBef>
          <a:spcPts val="0"/>
        </a:spcBef>
        <a:spcAft>
          <a:spcPts val="0"/>
        </a:spcAft>
        <a:buClrTx/>
        <a:buSzTx/>
        <a:buFontTx/>
        <a:buNone/>
        <a:tabLst/>
        <a:defRPr sz="44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jpeg"/><Relationship Id="rId7" Type="http://schemas.openxmlformats.org/officeDocument/2006/relationships/image" Target="../media/image8.gif"/><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Shape 41"/>
          <p:cNvSpPr/>
          <p:nvPr/>
        </p:nvSpPr>
        <p:spPr>
          <a:xfrm>
            <a:off x="5486400" y="690304"/>
            <a:ext cx="32918400" cy="1531575"/>
          </a:xfrm>
          <a:prstGeom prst="rect">
            <a:avLst/>
          </a:prstGeom>
          <a:ln w="12700">
            <a:miter lim="400000"/>
          </a:ln>
          <a:extLst>
            <a:ext uri="{C572A759-6A51-4108-AA02-DFA0A04FC94B}">
              <ma14:wrappingTextBoxFlag xmlns:ma14="http://schemas.microsoft.com/office/mac/drawingml/2011/main" xmlns="" val="1"/>
            </a:ext>
          </a:extLst>
        </p:spPr>
        <p:txBody>
          <a:bodyPr lIns="137137" tIns="137137" rIns="137137" bIns="137137" anchor="ctr">
            <a:spAutoFit/>
          </a:bodyPr>
          <a:lstStyle>
            <a:lvl1pPr algn="ctr" defTabSz="4389437">
              <a:defRPr sz="8500" b="1">
                <a:solidFill>
                  <a:srgbClr val="FF2600"/>
                </a:solidFill>
              </a:defRPr>
            </a:lvl1pPr>
          </a:lstStyle>
          <a:p>
            <a:r>
              <a:t>LIVING IN FREEDOM TOGETHER (LIFT)</a:t>
            </a:r>
          </a:p>
        </p:txBody>
      </p:sp>
      <p:sp>
        <p:nvSpPr>
          <p:cNvPr id="42" name="Shape 42"/>
          <p:cNvSpPr/>
          <p:nvPr/>
        </p:nvSpPr>
        <p:spPr>
          <a:xfrm>
            <a:off x="5486400" y="2523512"/>
            <a:ext cx="32918400" cy="1468075"/>
          </a:xfrm>
          <a:prstGeom prst="rect">
            <a:avLst/>
          </a:prstGeom>
          <a:ln w="12700">
            <a:miter lim="400000"/>
          </a:ln>
          <a:extLst>
            <a:ext uri="{C572A759-6A51-4108-AA02-DFA0A04FC94B}">
              <ma14:wrappingTextBoxFlag xmlns:ma14="http://schemas.microsoft.com/office/mac/drawingml/2011/main" xmlns="" val="1"/>
            </a:ext>
          </a:extLst>
        </p:spPr>
        <p:txBody>
          <a:bodyPr lIns="137137" tIns="137137" rIns="137137" bIns="137137" anchor="ctr">
            <a:spAutoFit/>
          </a:bodyPr>
          <a:lstStyle/>
          <a:p>
            <a:pPr algn="ctr" defTabSz="4389437">
              <a:defRPr sz="4000">
                <a:solidFill>
                  <a:srgbClr val="FF2600"/>
                </a:solidFill>
              </a:defRPr>
            </a:pPr>
            <a:r>
              <a:t>• Cora Torton • Isabel Szatkowski • Nicole Bell • Rebecca Wallace • Macy Golman •</a:t>
            </a:r>
            <a:endParaRPr sz="2200">
              <a:latin typeface="Arial"/>
              <a:ea typeface="Arial"/>
              <a:cs typeface="Arial"/>
              <a:sym typeface="Arial"/>
            </a:endParaRPr>
          </a:p>
          <a:p>
            <a:pPr algn="ctr" defTabSz="4389437">
              <a:defRPr sz="4000">
                <a:solidFill>
                  <a:srgbClr val="FF2600"/>
                </a:solidFill>
              </a:defRPr>
            </a:pPr>
            <a:r>
              <a:t>Clark University, ID106-Healthy Cities</a:t>
            </a:r>
          </a:p>
        </p:txBody>
      </p:sp>
      <p:sp>
        <p:nvSpPr>
          <p:cNvPr id="43" name="Shape 43"/>
          <p:cNvSpPr/>
          <p:nvPr/>
        </p:nvSpPr>
        <p:spPr>
          <a:xfrm>
            <a:off x="1400914" y="5856627"/>
            <a:ext cx="13167361" cy="5181555"/>
          </a:xfrm>
          <a:prstGeom prst="rect">
            <a:avLst/>
          </a:prstGeom>
          <a:solidFill>
            <a:srgbClr val="FFFFFF"/>
          </a:solidFill>
          <a:ln w="12700">
            <a:solidFill>
              <a:srgbClr val="FFFFFF"/>
            </a:solidFill>
          </a:ln>
          <a:extLst>
            <a:ext uri="{C572A759-6A51-4108-AA02-DFA0A04FC94B}">
              <ma14:wrappingTextBoxFlag xmlns:ma14="http://schemas.microsoft.com/office/mac/drawingml/2011/main" xmlns="" val="1"/>
            </a:ext>
          </a:extLst>
        </p:spPr>
        <p:txBody>
          <a:bodyPr lIns="137137" tIns="137137" rIns="137137" bIns="137137">
            <a:spAutoFit/>
          </a:bodyPr>
          <a:lstStyle>
            <a:lvl1pPr>
              <a:lnSpc>
                <a:spcPct val="120000"/>
              </a:lnSpc>
              <a:defRPr sz="4000"/>
            </a:lvl1pPr>
          </a:lstStyle>
          <a:p>
            <a:r>
              <a:t>Our mission is to provide a safe, nurturing space for women who have been victims of sexual exploitation. Through mentoring, participation in positive activities and supporting preexisting and new skills we hope to help these women to heal physically, emotionally and mentally and go on to live empowered and fulfilling lives.</a:t>
            </a:r>
          </a:p>
        </p:txBody>
      </p:sp>
      <p:grpSp>
        <p:nvGrpSpPr>
          <p:cNvPr id="46" name="Group 46"/>
          <p:cNvGrpSpPr/>
          <p:nvPr/>
        </p:nvGrpSpPr>
        <p:grpSpPr>
          <a:xfrm>
            <a:off x="1400914" y="5075801"/>
            <a:ext cx="13167361" cy="741669"/>
            <a:chOff x="0" y="-12699"/>
            <a:chExt cx="13167360" cy="741668"/>
          </a:xfrm>
        </p:grpSpPr>
        <p:sp>
          <p:nvSpPr>
            <p:cNvPr id="44" name="Shape 44"/>
            <p:cNvSpPr/>
            <p:nvPr/>
          </p:nvSpPr>
          <p:spPr>
            <a:xfrm>
              <a:off x="0" y="15233"/>
              <a:ext cx="13167361" cy="685801"/>
            </a:xfrm>
            <a:prstGeom prst="rect">
              <a:avLst/>
            </a:prstGeom>
            <a:solidFill>
              <a:srgbClr val="376092"/>
            </a:solidFill>
            <a:ln w="12700" cap="flat">
              <a:solidFill>
                <a:srgbClr val="3A5E8A"/>
              </a:solidFill>
              <a:prstDash val="solid"/>
              <a:round/>
            </a:ln>
            <a:effectLst/>
          </p:spPr>
          <p:txBody>
            <a:bodyPr wrap="square" lIns="45719" tIns="45719" rIns="45719" bIns="45719" numCol="1" anchor="ctr">
              <a:noAutofit/>
            </a:bodyPr>
            <a:lstStyle/>
            <a:p>
              <a:pPr algn="ctr">
                <a:defRPr sz="4400" b="1">
                  <a:solidFill>
                    <a:srgbClr val="EBF1DE"/>
                  </a:solidFill>
                </a:defRPr>
              </a:pPr>
              <a:endParaRPr/>
            </a:p>
          </p:txBody>
        </p:sp>
        <p:sp>
          <p:nvSpPr>
            <p:cNvPr id="45" name="Shape 45"/>
            <p:cNvSpPr/>
            <p:nvPr/>
          </p:nvSpPr>
          <p:spPr>
            <a:xfrm>
              <a:off x="0" y="-12700"/>
              <a:ext cx="13167361" cy="741669"/>
            </a:xfrm>
            <a:prstGeom prst="rect">
              <a:avLst/>
            </a:prstGeom>
            <a:solidFill>
              <a:srgbClr val="C9E4DD"/>
            </a:solidFill>
            <a:ln w="12700" cap="flat">
              <a:noFill/>
              <a:miter lim="400000"/>
            </a:ln>
            <a:effectLst/>
            <a:extLst>
              <a:ext uri="{C572A759-6A51-4108-AA02-DFA0A04FC94B}">
                <ma14:wrappingTextBoxFlag xmlns:ma14="http://schemas.microsoft.com/office/mac/drawingml/2011/main" xmlns="" val="1"/>
              </a:ext>
            </a:extLst>
          </p:spPr>
          <p:txBody>
            <a:bodyPr wrap="square" lIns="34283" tIns="34283" rIns="34283" bIns="34283" numCol="1" anchor="ctr">
              <a:spAutoFit/>
            </a:bodyPr>
            <a:lstStyle>
              <a:lvl1pPr algn="ctr">
                <a:defRPr sz="4600" b="1">
                  <a:solidFill>
                    <a:srgbClr val="FF2600"/>
                  </a:solidFill>
                </a:defRPr>
              </a:lvl1pPr>
            </a:lstStyle>
            <a:p>
              <a:r>
                <a:t>LIFT MISSION</a:t>
              </a:r>
            </a:p>
          </p:txBody>
        </p:sp>
      </p:grpSp>
      <p:sp>
        <p:nvSpPr>
          <p:cNvPr id="47" name="Shape 47"/>
          <p:cNvSpPr/>
          <p:nvPr/>
        </p:nvSpPr>
        <p:spPr>
          <a:xfrm>
            <a:off x="1300692" y="19578858"/>
            <a:ext cx="13167362" cy="7330395"/>
          </a:xfrm>
          <a:prstGeom prst="rect">
            <a:avLst/>
          </a:prstGeom>
          <a:solidFill>
            <a:srgbClr val="FFFFFF"/>
          </a:solidFill>
          <a:ln w="12700">
            <a:solidFill>
              <a:srgbClr val="FFFFFF"/>
            </a:solidFill>
          </a:ln>
          <a:extLst>
            <a:ext uri="{C572A759-6A51-4108-AA02-DFA0A04FC94B}">
              <ma14:wrappingTextBoxFlag xmlns:ma14="http://schemas.microsoft.com/office/mac/drawingml/2011/main" xmlns="" val="1"/>
            </a:ext>
          </a:extLst>
        </p:spPr>
        <p:txBody>
          <a:bodyPr lIns="137137" tIns="137137" rIns="137137" bIns="137137">
            <a:spAutoFit/>
          </a:bodyPr>
          <a:lstStyle/>
          <a:p>
            <a:pPr marL="401052" indent="-401052" defTabSz="457200">
              <a:lnSpc>
                <a:spcPct val="120000"/>
              </a:lnSpc>
              <a:buSzPct val="100000"/>
              <a:buChar char="•"/>
              <a:defRPr sz="4000"/>
            </a:pPr>
            <a:r>
              <a:t>Sexual exploitation is prevalent in Worcester. </a:t>
            </a:r>
          </a:p>
          <a:p>
            <a:pPr marL="401052" indent="-401052" defTabSz="457200">
              <a:lnSpc>
                <a:spcPct val="120000"/>
              </a:lnSpc>
              <a:buSzPct val="100000"/>
              <a:buChar char="•"/>
              <a:defRPr sz="4000"/>
            </a:pPr>
            <a:r>
              <a:t>Women are arrested and blamed for these crimes hundreds of times more than their male abusers. </a:t>
            </a:r>
          </a:p>
          <a:p>
            <a:pPr marL="401052" indent="-401052" defTabSz="457200">
              <a:lnSpc>
                <a:spcPct val="120000"/>
              </a:lnSpc>
              <a:buSzPct val="100000"/>
              <a:buChar char="•"/>
              <a:defRPr sz="4000"/>
            </a:pPr>
            <a:r>
              <a:t>LIFT Women’s Safe House prioritize the wants and needs of victims of sexual exploitation.</a:t>
            </a:r>
          </a:p>
          <a:p>
            <a:pPr marL="401052" indent="-401052" defTabSz="457200">
              <a:lnSpc>
                <a:spcPct val="120000"/>
              </a:lnSpc>
              <a:buSzPct val="100000"/>
              <a:buChar char="•"/>
              <a:defRPr sz="4000"/>
            </a:pPr>
            <a:r>
              <a:t>Gives women a safe place and an opportunity to recover, empower themselves and begin new lives.</a:t>
            </a:r>
          </a:p>
          <a:p>
            <a:pPr marL="401052" indent="-401052" defTabSz="457200">
              <a:lnSpc>
                <a:spcPct val="120000"/>
              </a:lnSpc>
              <a:buSzPct val="100000"/>
              <a:buChar char="•"/>
              <a:defRPr sz="4000"/>
            </a:pPr>
            <a:r>
              <a:t>This program can become a model for other programs and an educational tool for law enforcement and justice systems everywhere. </a:t>
            </a:r>
          </a:p>
        </p:txBody>
      </p:sp>
      <p:grpSp>
        <p:nvGrpSpPr>
          <p:cNvPr id="50" name="Group 50"/>
          <p:cNvGrpSpPr/>
          <p:nvPr/>
        </p:nvGrpSpPr>
        <p:grpSpPr>
          <a:xfrm>
            <a:off x="36884312" y="258219"/>
            <a:ext cx="6234042" cy="3687291"/>
            <a:chOff x="0" y="0"/>
            <a:chExt cx="6234040" cy="3687289"/>
          </a:xfrm>
        </p:grpSpPr>
        <p:sp>
          <p:nvSpPr>
            <p:cNvPr id="48" name="Shape 48"/>
            <p:cNvSpPr/>
            <p:nvPr/>
          </p:nvSpPr>
          <p:spPr>
            <a:xfrm>
              <a:off x="-1" y="-1"/>
              <a:ext cx="6234042" cy="3687291"/>
            </a:xfrm>
            <a:prstGeom prst="rect">
              <a:avLst/>
            </a:prstGeom>
            <a:solidFill>
              <a:srgbClr val="FFFFFF"/>
            </a:solidFill>
            <a:ln w="25400" cap="flat">
              <a:solidFill>
                <a:srgbClr val="C9E4DD"/>
              </a:solidFill>
              <a:prstDash val="solid"/>
              <a:round/>
            </a:ln>
            <a:effectLst/>
          </p:spPr>
          <p:txBody>
            <a:bodyPr wrap="square" lIns="45719" tIns="45719" rIns="45719" bIns="45719" numCol="1" anchor="ctr">
              <a:noAutofit/>
            </a:bodyPr>
            <a:lstStyle/>
            <a:p>
              <a:pPr algn="ctr"/>
              <a:endParaRPr/>
            </a:p>
          </p:txBody>
        </p:sp>
        <p:pic>
          <p:nvPicPr>
            <p:cNvPr id="49" name="image3.png"/>
            <p:cNvPicPr>
              <a:picLocks noChangeAspect="1"/>
            </p:cNvPicPr>
            <p:nvPr/>
          </p:nvPicPr>
          <p:blipFill>
            <a:blip r:embed="rId2">
              <a:extLst/>
            </a:blip>
            <a:srcRect t="20339" b="16352"/>
            <a:stretch>
              <a:fillRect/>
            </a:stretch>
          </p:blipFill>
          <p:spPr>
            <a:xfrm>
              <a:off x="1118863" y="72610"/>
              <a:ext cx="3996314" cy="3542069"/>
            </a:xfrm>
            <a:prstGeom prst="rect">
              <a:avLst/>
            </a:prstGeom>
            <a:ln w="12700" cap="flat">
              <a:noFill/>
              <a:miter lim="400000"/>
            </a:ln>
            <a:effectLst/>
          </p:spPr>
        </p:pic>
      </p:grpSp>
      <p:sp>
        <p:nvSpPr>
          <p:cNvPr id="51" name="Shape 51"/>
          <p:cNvSpPr/>
          <p:nvPr/>
        </p:nvSpPr>
        <p:spPr>
          <a:xfrm>
            <a:off x="15368269" y="6063441"/>
            <a:ext cx="13167362" cy="3748995"/>
          </a:xfrm>
          <a:prstGeom prst="rect">
            <a:avLst/>
          </a:prstGeom>
          <a:solidFill>
            <a:srgbClr val="FFFFFF"/>
          </a:solidFill>
          <a:ln w="12700">
            <a:solidFill>
              <a:srgbClr val="FFFFFF"/>
            </a:solidFill>
          </a:ln>
          <a:extLst>
            <a:ext uri="{C572A759-6A51-4108-AA02-DFA0A04FC94B}">
              <ma14:wrappingTextBoxFlag xmlns:ma14="http://schemas.microsoft.com/office/mac/drawingml/2011/main" xmlns="" val="1"/>
            </a:ext>
          </a:extLst>
        </p:spPr>
        <p:txBody>
          <a:bodyPr lIns="45719" rIns="45719"/>
          <a:lstStyle/>
          <a:p>
            <a:pPr marL="401052" indent="-401052" defTabSz="457200">
              <a:lnSpc>
                <a:spcPct val="120000"/>
              </a:lnSpc>
              <a:buSzPct val="100000"/>
              <a:buChar char="•"/>
              <a:defRPr sz="4000"/>
            </a:pPr>
            <a:r>
              <a:t>Residents will follow rules created by program manager to ensure safety.</a:t>
            </a:r>
          </a:p>
          <a:p>
            <a:pPr marL="401052" indent="-401052" defTabSz="457200">
              <a:lnSpc>
                <a:spcPct val="120000"/>
              </a:lnSpc>
              <a:buSzPct val="100000"/>
              <a:buChar char="•"/>
              <a:defRPr sz="4000"/>
            </a:pPr>
            <a:r>
              <a:t>Each woman will establish a personal plan determined with help from a caseworker and intake worker upon entry.</a:t>
            </a:r>
          </a:p>
        </p:txBody>
      </p:sp>
      <p:sp>
        <p:nvSpPr>
          <p:cNvPr id="52" name="Shape 52"/>
          <p:cNvSpPr/>
          <p:nvPr/>
        </p:nvSpPr>
        <p:spPr>
          <a:xfrm>
            <a:off x="28963742" y="20358317"/>
            <a:ext cx="13167361" cy="3748995"/>
          </a:xfrm>
          <a:prstGeom prst="rect">
            <a:avLst/>
          </a:prstGeom>
          <a:solidFill>
            <a:srgbClr val="FFFFFF"/>
          </a:solidFill>
          <a:ln w="12700">
            <a:solidFill>
              <a:srgbClr val="FFFFFF"/>
            </a:solidFill>
          </a:ln>
          <a:extLst>
            <a:ext uri="{C572A759-6A51-4108-AA02-DFA0A04FC94B}">
              <ma14:wrappingTextBoxFlag xmlns:ma14="http://schemas.microsoft.com/office/mac/drawingml/2011/main" xmlns="" val="1"/>
            </a:ext>
          </a:extLst>
        </p:spPr>
        <p:txBody>
          <a:bodyPr lIns="137137" tIns="137137" rIns="137137" bIns="137137">
            <a:spAutoFit/>
          </a:bodyPr>
          <a:lstStyle/>
          <a:p>
            <a:pPr marL="401052" indent="-401052" defTabSz="457200">
              <a:lnSpc>
                <a:spcPct val="120000"/>
              </a:lnSpc>
              <a:buSzPct val="100000"/>
              <a:buChar char="•"/>
              <a:defRPr sz="4000"/>
            </a:pPr>
            <a:r>
              <a:t>Each woman will be expected to contribute to the house a few times a week. </a:t>
            </a:r>
          </a:p>
          <a:p>
            <a:pPr marL="401052" indent="-401052" defTabSz="457200">
              <a:lnSpc>
                <a:spcPct val="120000"/>
              </a:lnSpc>
              <a:buSzPct val="100000"/>
              <a:buChar char="•"/>
              <a:defRPr sz="4000"/>
            </a:pPr>
            <a:r>
              <a:t>Women will have a working set of rules developed by the current residents.</a:t>
            </a:r>
          </a:p>
          <a:p>
            <a:pPr marL="401052" indent="-401052" defTabSz="457200">
              <a:lnSpc>
                <a:spcPct val="120000"/>
              </a:lnSpc>
              <a:buSzPct val="100000"/>
              <a:buChar char="•"/>
              <a:defRPr sz="4000"/>
            </a:pPr>
            <a:r>
              <a:t>Follow personal plan.</a:t>
            </a:r>
          </a:p>
        </p:txBody>
      </p:sp>
      <p:sp>
        <p:nvSpPr>
          <p:cNvPr id="53" name="Shape 53"/>
          <p:cNvSpPr/>
          <p:nvPr/>
        </p:nvSpPr>
        <p:spPr>
          <a:xfrm>
            <a:off x="14851526" y="29873454"/>
            <a:ext cx="13167361" cy="3032715"/>
          </a:xfrm>
          <a:prstGeom prst="rect">
            <a:avLst/>
          </a:prstGeom>
          <a:solidFill>
            <a:srgbClr val="FFFFFF"/>
          </a:solidFill>
          <a:ln w="12700">
            <a:solidFill>
              <a:srgbClr val="FFFFFF"/>
            </a:solidFill>
          </a:ln>
          <a:extLst>
            <a:ext uri="{C572A759-6A51-4108-AA02-DFA0A04FC94B}">
              <ma14:wrappingTextBoxFlag xmlns:ma14="http://schemas.microsoft.com/office/mac/drawingml/2011/main" xmlns="" val="1"/>
            </a:ext>
          </a:extLst>
        </p:spPr>
        <p:txBody>
          <a:bodyPr lIns="137137" tIns="137137" rIns="137137" bIns="137137">
            <a:spAutoFit/>
          </a:bodyPr>
          <a:lstStyle/>
          <a:p>
            <a:pPr marL="401052" indent="-401052" defTabSz="457200">
              <a:lnSpc>
                <a:spcPct val="120000"/>
              </a:lnSpc>
              <a:buSzPct val="100000"/>
              <a:buChar char="•"/>
              <a:defRPr sz="4000"/>
            </a:pPr>
            <a:r>
              <a:t>A number of activities will be offered.</a:t>
            </a:r>
          </a:p>
          <a:p>
            <a:pPr marL="401052" indent="-401052" defTabSz="457200">
              <a:lnSpc>
                <a:spcPct val="120000"/>
              </a:lnSpc>
              <a:buSzPct val="100000"/>
              <a:buChar char="•"/>
              <a:defRPr sz="4000"/>
            </a:pPr>
            <a:r>
              <a:t>Opportunities promote healthy habits and release of toxic stress.</a:t>
            </a:r>
          </a:p>
        </p:txBody>
      </p:sp>
      <p:sp>
        <p:nvSpPr>
          <p:cNvPr id="54" name="Shape 54"/>
          <p:cNvSpPr/>
          <p:nvPr/>
        </p:nvSpPr>
        <p:spPr>
          <a:xfrm>
            <a:off x="29061725" y="6111717"/>
            <a:ext cx="13167362" cy="5181555"/>
          </a:xfrm>
          <a:prstGeom prst="rect">
            <a:avLst/>
          </a:prstGeom>
          <a:solidFill>
            <a:srgbClr val="FFFFFF"/>
          </a:solidFill>
          <a:ln w="12700">
            <a:solidFill>
              <a:srgbClr val="FFFFFF"/>
            </a:solidFill>
          </a:ln>
          <a:extLst>
            <a:ext uri="{C572A759-6A51-4108-AA02-DFA0A04FC94B}">
              <ma14:wrappingTextBoxFlag xmlns:ma14="http://schemas.microsoft.com/office/mac/drawingml/2011/main" xmlns="" val="1"/>
            </a:ext>
          </a:extLst>
        </p:spPr>
        <p:txBody>
          <a:bodyPr lIns="137137" tIns="137137" rIns="137137" bIns="137137">
            <a:spAutoFit/>
          </a:bodyPr>
          <a:lstStyle/>
          <a:p>
            <a:pPr marL="401052" indent="-401052" defTabSz="457200">
              <a:lnSpc>
                <a:spcPct val="120000"/>
              </a:lnSpc>
              <a:buSzPct val="100000"/>
              <a:buChar char="•"/>
              <a:defRPr sz="4000"/>
            </a:pPr>
            <a:r>
              <a:t>Each woman will have a mentor who has lived similar experiences and is in a place to support them.</a:t>
            </a:r>
          </a:p>
          <a:p>
            <a:pPr marL="401052" indent="-401052" defTabSz="457200">
              <a:lnSpc>
                <a:spcPct val="120000"/>
              </a:lnSpc>
              <a:buSzPct val="100000"/>
              <a:buChar char="•"/>
              <a:defRPr sz="4000"/>
            </a:pPr>
            <a:r>
              <a:t>It is not an easy transition coming off the streets and into an established living environment, the mentor program is a way to make that transition easier.</a:t>
            </a:r>
          </a:p>
          <a:p>
            <a:pPr marL="401052" indent="-401052" defTabSz="457200">
              <a:lnSpc>
                <a:spcPct val="120000"/>
              </a:lnSpc>
              <a:buSzPct val="100000"/>
              <a:buChar char="•"/>
              <a:defRPr sz="4000"/>
            </a:pPr>
            <a:r>
              <a:t>Established within the home and continued after the individual has moved on.</a:t>
            </a:r>
          </a:p>
        </p:txBody>
      </p:sp>
      <p:sp>
        <p:nvSpPr>
          <p:cNvPr id="55" name="Shape 55"/>
          <p:cNvSpPr/>
          <p:nvPr/>
        </p:nvSpPr>
        <p:spPr>
          <a:xfrm>
            <a:off x="28963742" y="28048580"/>
            <a:ext cx="13167361" cy="3032715"/>
          </a:xfrm>
          <a:prstGeom prst="rect">
            <a:avLst/>
          </a:prstGeom>
          <a:solidFill>
            <a:srgbClr val="FFFFFF"/>
          </a:solidFill>
          <a:ln w="12700">
            <a:solidFill>
              <a:srgbClr val="FFFFFF"/>
            </a:solidFill>
          </a:ln>
          <a:extLst>
            <a:ext uri="{C572A759-6A51-4108-AA02-DFA0A04FC94B}">
              <ma14:wrappingTextBoxFlag xmlns:ma14="http://schemas.microsoft.com/office/mac/drawingml/2011/main" xmlns="" val="1"/>
            </a:ext>
          </a:extLst>
        </p:spPr>
        <p:txBody>
          <a:bodyPr lIns="137137" tIns="137137" rIns="137137" bIns="137137">
            <a:spAutoFit/>
          </a:bodyPr>
          <a:lstStyle/>
          <a:p>
            <a:pPr marL="401052" indent="-401052" defTabSz="457200">
              <a:lnSpc>
                <a:spcPct val="120000"/>
              </a:lnSpc>
              <a:buSzPct val="100000"/>
              <a:buChar char="•"/>
              <a:defRPr sz="4000"/>
            </a:pPr>
            <a:r>
              <a:t>Mandatory 30 day program upon moving to the house.</a:t>
            </a:r>
          </a:p>
          <a:p>
            <a:pPr marL="401052" indent="-401052" defTabSz="457200">
              <a:lnSpc>
                <a:spcPct val="120000"/>
              </a:lnSpc>
              <a:buSzPct val="100000"/>
              <a:buChar char="•"/>
              <a:defRPr sz="4000"/>
            </a:pPr>
            <a:r>
              <a:t>Seven day in house restriction.</a:t>
            </a:r>
          </a:p>
          <a:p>
            <a:pPr marL="401052" indent="-401052" defTabSz="457200">
              <a:lnSpc>
                <a:spcPct val="120000"/>
              </a:lnSpc>
              <a:buSzPct val="100000"/>
              <a:buChar char="•"/>
              <a:defRPr sz="4000"/>
            </a:pPr>
            <a:r>
              <a:t>Completing certain requirements allow more opportunities.</a:t>
            </a:r>
          </a:p>
        </p:txBody>
      </p:sp>
      <p:grpSp>
        <p:nvGrpSpPr>
          <p:cNvPr id="58" name="Group 58"/>
          <p:cNvGrpSpPr/>
          <p:nvPr/>
        </p:nvGrpSpPr>
        <p:grpSpPr>
          <a:xfrm>
            <a:off x="28963742" y="26826828"/>
            <a:ext cx="13167361" cy="741669"/>
            <a:chOff x="0" y="-12699"/>
            <a:chExt cx="13167360" cy="741668"/>
          </a:xfrm>
        </p:grpSpPr>
        <p:sp>
          <p:nvSpPr>
            <p:cNvPr id="56" name="Shape 56"/>
            <p:cNvSpPr/>
            <p:nvPr/>
          </p:nvSpPr>
          <p:spPr>
            <a:xfrm>
              <a:off x="0" y="15233"/>
              <a:ext cx="13167361" cy="685801"/>
            </a:xfrm>
            <a:prstGeom prst="rect">
              <a:avLst/>
            </a:prstGeom>
            <a:solidFill>
              <a:srgbClr val="376092"/>
            </a:solidFill>
            <a:ln w="12700" cap="flat">
              <a:solidFill>
                <a:srgbClr val="3A5E8A"/>
              </a:solidFill>
              <a:prstDash val="solid"/>
              <a:round/>
            </a:ln>
            <a:effectLst/>
          </p:spPr>
          <p:txBody>
            <a:bodyPr wrap="square" lIns="45719" tIns="45719" rIns="45719" bIns="45719" numCol="1" anchor="ctr">
              <a:noAutofit/>
            </a:bodyPr>
            <a:lstStyle/>
            <a:p>
              <a:pPr algn="ctr">
                <a:defRPr sz="4400" b="1">
                  <a:solidFill>
                    <a:srgbClr val="EBF1DE"/>
                  </a:solidFill>
                </a:defRPr>
              </a:pPr>
              <a:endParaRPr/>
            </a:p>
          </p:txBody>
        </p:sp>
        <p:sp>
          <p:nvSpPr>
            <p:cNvPr id="57" name="Shape 57"/>
            <p:cNvSpPr/>
            <p:nvPr/>
          </p:nvSpPr>
          <p:spPr>
            <a:xfrm>
              <a:off x="0" y="-12700"/>
              <a:ext cx="13167361" cy="741669"/>
            </a:xfrm>
            <a:prstGeom prst="rect">
              <a:avLst/>
            </a:prstGeom>
            <a:solidFill>
              <a:srgbClr val="C9E4DD"/>
            </a:solidFill>
            <a:ln w="12700" cap="flat">
              <a:noFill/>
              <a:miter lim="400000"/>
            </a:ln>
            <a:effectLst/>
            <a:extLst>
              <a:ext uri="{C572A759-6A51-4108-AA02-DFA0A04FC94B}">
                <ma14:wrappingTextBoxFlag xmlns:ma14="http://schemas.microsoft.com/office/mac/drawingml/2011/main" xmlns="" val="1"/>
              </a:ext>
            </a:extLst>
          </p:spPr>
          <p:txBody>
            <a:bodyPr wrap="square" lIns="34283" tIns="34283" rIns="34283" bIns="34283" numCol="1" anchor="ctr">
              <a:spAutoFit/>
            </a:bodyPr>
            <a:lstStyle>
              <a:lvl1pPr algn="ctr">
                <a:defRPr sz="4600" b="1">
                  <a:solidFill>
                    <a:srgbClr val="FF2600"/>
                  </a:solidFill>
                </a:defRPr>
              </a:lvl1pPr>
            </a:lstStyle>
            <a:p>
              <a:r>
                <a:t>THE FIRST 30 DAYS</a:t>
              </a:r>
            </a:p>
          </p:txBody>
        </p:sp>
      </p:grpSp>
      <p:grpSp>
        <p:nvGrpSpPr>
          <p:cNvPr id="61" name="Group 61"/>
          <p:cNvGrpSpPr/>
          <p:nvPr/>
        </p:nvGrpSpPr>
        <p:grpSpPr>
          <a:xfrm>
            <a:off x="1294342" y="18360822"/>
            <a:ext cx="13167362" cy="741669"/>
            <a:chOff x="0" y="-12699"/>
            <a:chExt cx="13167360" cy="741668"/>
          </a:xfrm>
        </p:grpSpPr>
        <p:sp>
          <p:nvSpPr>
            <p:cNvPr id="59" name="Shape 59"/>
            <p:cNvSpPr/>
            <p:nvPr/>
          </p:nvSpPr>
          <p:spPr>
            <a:xfrm>
              <a:off x="0" y="15233"/>
              <a:ext cx="13167361" cy="685801"/>
            </a:xfrm>
            <a:prstGeom prst="rect">
              <a:avLst/>
            </a:prstGeom>
            <a:solidFill>
              <a:srgbClr val="376092"/>
            </a:solidFill>
            <a:ln w="12700" cap="flat">
              <a:solidFill>
                <a:srgbClr val="3A5E8A"/>
              </a:solidFill>
              <a:prstDash val="solid"/>
              <a:round/>
            </a:ln>
            <a:effectLst/>
          </p:spPr>
          <p:txBody>
            <a:bodyPr wrap="square" lIns="45719" tIns="45719" rIns="45719" bIns="45719" numCol="1" anchor="ctr">
              <a:noAutofit/>
            </a:bodyPr>
            <a:lstStyle/>
            <a:p>
              <a:pPr algn="ctr">
                <a:defRPr sz="4400" b="1">
                  <a:solidFill>
                    <a:srgbClr val="EBF1DE"/>
                  </a:solidFill>
                </a:defRPr>
              </a:pPr>
              <a:endParaRPr/>
            </a:p>
          </p:txBody>
        </p:sp>
        <p:sp>
          <p:nvSpPr>
            <p:cNvPr id="60" name="Shape 60"/>
            <p:cNvSpPr/>
            <p:nvPr/>
          </p:nvSpPr>
          <p:spPr>
            <a:xfrm>
              <a:off x="0" y="-12700"/>
              <a:ext cx="13167361" cy="741669"/>
            </a:xfrm>
            <a:prstGeom prst="rect">
              <a:avLst/>
            </a:prstGeom>
            <a:solidFill>
              <a:srgbClr val="C9E4DD"/>
            </a:solidFill>
            <a:ln w="12700" cap="flat">
              <a:noFill/>
              <a:miter lim="400000"/>
            </a:ln>
            <a:effectLst/>
            <a:extLst>
              <a:ext uri="{C572A759-6A51-4108-AA02-DFA0A04FC94B}">
                <ma14:wrappingTextBoxFlag xmlns:ma14="http://schemas.microsoft.com/office/mac/drawingml/2011/main" xmlns="" val="1"/>
              </a:ext>
            </a:extLst>
          </p:spPr>
          <p:txBody>
            <a:bodyPr wrap="square" lIns="34283" tIns="34283" rIns="34283" bIns="34283" numCol="1" anchor="ctr">
              <a:noAutofit/>
            </a:bodyPr>
            <a:lstStyle>
              <a:lvl1pPr algn="ctr">
                <a:defRPr sz="4600" b="1">
                  <a:solidFill>
                    <a:srgbClr val="FF2600"/>
                  </a:solidFill>
                </a:defRPr>
              </a:lvl1pPr>
            </a:lstStyle>
            <a:p>
              <a:r>
                <a:t>WHY IS THIS WORK IMPORTANT</a:t>
              </a:r>
            </a:p>
          </p:txBody>
        </p:sp>
      </p:grpSp>
      <p:grpSp>
        <p:nvGrpSpPr>
          <p:cNvPr id="64" name="Group 64"/>
          <p:cNvGrpSpPr/>
          <p:nvPr/>
        </p:nvGrpSpPr>
        <p:grpSpPr>
          <a:xfrm>
            <a:off x="29055375" y="5075801"/>
            <a:ext cx="13167362" cy="741669"/>
            <a:chOff x="0" y="-12699"/>
            <a:chExt cx="13167360" cy="741668"/>
          </a:xfrm>
        </p:grpSpPr>
        <p:sp>
          <p:nvSpPr>
            <p:cNvPr id="62" name="Shape 62"/>
            <p:cNvSpPr/>
            <p:nvPr/>
          </p:nvSpPr>
          <p:spPr>
            <a:xfrm>
              <a:off x="0" y="15233"/>
              <a:ext cx="13167361" cy="685801"/>
            </a:xfrm>
            <a:prstGeom prst="rect">
              <a:avLst/>
            </a:prstGeom>
            <a:solidFill>
              <a:srgbClr val="376092"/>
            </a:solidFill>
            <a:ln w="12700" cap="flat">
              <a:solidFill>
                <a:srgbClr val="3A5E8A"/>
              </a:solidFill>
              <a:prstDash val="solid"/>
              <a:round/>
            </a:ln>
            <a:effectLst/>
          </p:spPr>
          <p:txBody>
            <a:bodyPr wrap="square" lIns="45719" tIns="45719" rIns="45719" bIns="45719" numCol="1" anchor="ctr">
              <a:noAutofit/>
            </a:bodyPr>
            <a:lstStyle/>
            <a:p>
              <a:pPr algn="ctr">
                <a:defRPr sz="4400" b="1">
                  <a:solidFill>
                    <a:srgbClr val="EBF1DE"/>
                  </a:solidFill>
                </a:defRPr>
              </a:pPr>
              <a:endParaRPr/>
            </a:p>
          </p:txBody>
        </p:sp>
        <p:sp>
          <p:nvSpPr>
            <p:cNvPr id="63" name="Shape 63"/>
            <p:cNvSpPr/>
            <p:nvPr/>
          </p:nvSpPr>
          <p:spPr>
            <a:xfrm>
              <a:off x="0" y="-12700"/>
              <a:ext cx="13167361" cy="741669"/>
            </a:xfrm>
            <a:prstGeom prst="rect">
              <a:avLst/>
            </a:prstGeom>
            <a:solidFill>
              <a:srgbClr val="C9E4DD"/>
            </a:solidFill>
            <a:ln w="12700" cap="flat">
              <a:noFill/>
              <a:miter lim="400000"/>
            </a:ln>
            <a:effectLst/>
            <a:extLst>
              <a:ext uri="{C572A759-6A51-4108-AA02-DFA0A04FC94B}">
                <ma14:wrappingTextBoxFlag xmlns:ma14="http://schemas.microsoft.com/office/mac/drawingml/2011/main" xmlns="" val="1"/>
              </a:ext>
            </a:extLst>
          </p:spPr>
          <p:txBody>
            <a:bodyPr wrap="square" lIns="34283" tIns="34283" rIns="34283" bIns="34283" numCol="1" anchor="ctr">
              <a:spAutoFit/>
            </a:bodyPr>
            <a:lstStyle>
              <a:lvl1pPr algn="ctr">
                <a:defRPr sz="4600" b="1">
                  <a:solidFill>
                    <a:srgbClr val="FF2600"/>
                  </a:solidFill>
                </a:defRPr>
              </a:lvl1pPr>
            </a:lstStyle>
            <a:p>
              <a:r>
                <a:t>THE MENTOR PROGRAM</a:t>
              </a:r>
            </a:p>
          </p:txBody>
        </p:sp>
      </p:grpSp>
      <p:grpSp>
        <p:nvGrpSpPr>
          <p:cNvPr id="67" name="Group 67"/>
          <p:cNvGrpSpPr/>
          <p:nvPr/>
        </p:nvGrpSpPr>
        <p:grpSpPr>
          <a:xfrm>
            <a:off x="15228144" y="5075801"/>
            <a:ext cx="13167362" cy="741669"/>
            <a:chOff x="0" y="-12699"/>
            <a:chExt cx="13167360" cy="741668"/>
          </a:xfrm>
        </p:grpSpPr>
        <p:sp>
          <p:nvSpPr>
            <p:cNvPr id="65" name="Shape 65"/>
            <p:cNvSpPr/>
            <p:nvPr/>
          </p:nvSpPr>
          <p:spPr>
            <a:xfrm>
              <a:off x="0" y="15233"/>
              <a:ext cx="13167361" cy="685801"/>
            </a:xfrm>
            <a:prstGeom prst="rect">
              <a:avLst/>
            </a:prstGeom>
            <a:solidFill>
              <a:srgbClr val="376092"/>
            </a:solidFill>
            <a:ln w="12700" cap="flat">
              <a:solidFill>
                <a:srgbClr val="3A5E8A"/>
              </a:solidFill>
              <a:prstDash val="solid"/>
              <a:round/>
            </a:ln>
            <a:effectLst/>
          </p:spPr>
          <p:txBody>
            <a:bodyPr wrap="square" lIns="45719" tIns="45719" rIns="45719" bIns="45719" numCol="1" anchor="ctr">
              <a:noAutofit/>
            </a:bodyPr>
            <a:lstStyle/>
            <a:p>
              <a:pPr algn="ctr">
                <a:defRPr sz="4400" b="1">
                  <a:solidFill>
                    <a:srgbClr val="EBF1DE"/>
                  </a:solidFill>
                </a:defRPr>
              </a:pPr>
              <a:endParaRPr/>
            </a:p>
          </p:txBody>
        </p:sp>
        <p:sp>
          <p:nvSpPr>
            <p:cNvPr id="66" name="Shape 66"/>
            <p:cNvSpPr/>
            <p:nvPr/>
          </p:nvSpPr>
          <p:spPr>
            <a:xfrm>
              <a:off x="0" y="-12700"/>
              <a:ext cx="13167361" cy="741669"/>
            </a:xfrm>
            <a:prstGeom prst="rect">
              <a:avLst/>
            </a:prstGeom>
            <a:solidFill>
              <a:srgbClr val="C7E4D7"/>
            </a:solidFill>
            <a:ln w="12700" cap="flat">
              <a:noFill/>
              <a:miter lim="400000"/>
            </a:ln>
            <a:effectLst/>
            <a:extLst>
              <a:ext uri="{C572A759-6A51-4108-AA02-DFA0A04FC94B}">
                <ma14:wrappingTextBoxFlag xmlns:ma14="http://schemas.microsoft.com/office/mac/drawingml/2011/main" xmlns="" val="1"/>
              </a:ext>
            </a:extLst>
          </p:spPr>
          <p:txBody>
            <a:bodyPr wrap="square" lIns="34283" tIns="34283" rIns="34283" bIns="34283" numCol="1" anchor="ctr">
              <a:noAutofit/>
            </a:bodyPr>
            <a:lstStyle>
              <a:lvl1pPr algn="ctr">
                <a:defRPr sz="4600" b="1">
                  <a:solidFill>
                    <a:srgbClr val="FF2600"/>
                  </a:solidFill>
                </a:defRPr>
              </a:lvl1pPr>
            </a:lstStyle>
            <a:p>
              <a:r>
                <a:t>REQUIREMENTS OF LIVING IN LIFT</a:t>
              </a:r>
            </a:p>
          </p:txBody>
        </p:sp>
      </p:grpSp>
      <p:grpSp>
        <p:nvGrpSpPr>
          <p:cNvPr id="70" name="Group 70"/>
          <p:cNvGrpSpPr/>
          <p:nvPr/>
        </p:nvGrpSpPr>
        <p:grpSpPr>
          <a:xfrm>
            <a:off x="14965705" y="29122609"/>
            <a:ext cx="13167361" cy="741669"/>
            <a:chOff x="0" y="-12699"/>
            <a:chExt cx="13167360" cy="741668"/>
          </a:xfrm>
        </p:grpSpPr>
        <p:sp>
          <p:nvSpPr>
            <p:cNvPr id="68" name="Shape 68"/>
            <p:cNvSpPr/>
            <p:nvPr/>
          </p:nvSpPr>
          <p:spPr>
            <a:xfrm>
              <a:off x="0" y="15233"/>
              <a:ext cx="13167361" cy="685801"/>
            </a:xfrm>
            <a:prstGeom prst="rect">
              <a:avLst/>
            </a:prstGeom>
            <a:solidFill>
              <a:srgbClr val="376092"/>
            </a:solidFill>
            <a:ln w="12700" cap="flat">
              <a:solidFill>
                <a:srgbClr val="3A5E8A"/>
              </a:solidFill>
              <a:prstDash val="solid"/>
              <a:round/>
            </a:ln>
            <a:effectLst/>
          </p:spPr>
          <p:txBody>
            <a:bodyPr wrap="square" lIns="45719" tIns="45719" rIns="45719" bIns="45719" numCol="1" anchor="ctr">
              <a:noAutofit/>
            </a:bodyPr>
            <a:lstStyle/>
            <a:p>
              <a:pPr algn="ctr">
                <a:defRPr sz="4400" b="1">
                  <a:solidFill>
                    <a:srgbClr val="EBF1DE"/>
                  </a:solidFill>
                </a:defRPr>
              </a:pPr>
              <a:endParaRPr/>
            </a:p>
          </p:txBody>
        </p:sp>
        <p:sp>
          <p:nvSpPr>
            <p:cNvPr id="69" name="Shape 69"/>
            <p:cNvSpPr/>
            <p:nvPr/>
          </p:nvSpPr>
          <p:spPr>
            <a:xfrm>
              <a:off x="0" y="-12700"/>
              <a:ext cx="13167361" cy="741669"/>
            </a:xfrm>
            <a:prstGeom prst="rect">
              <a:avLst/>
            </a:prstGeom>
            <a:solidFill>
              <a:srgbClr val="C9E4DD"/>
            </a:solidFill>
            <a:ln w="12700" cap="flat">
              <a:noFill/>
              <a:miter lim="400000"/>
            </a:ln>
            <a:effectLst/>
            <a:extLst>
              <a:ext uri="{C572A759-6A51-4108-AA02-DFA0A04FC94B}">
                <ma14:wrappingTextBoxFlag xmlns:ma14="http://schemas.microsoft.com/office/mac/drawingml/2011/main" xmlns="" val="1"/>
              </a:ext>
            </a:extLst>
          </p:spPr>
          <p:txBody>
            <a:bodyPr wrap="square" lIns="34283" tIns="34283" rIns="34283" bIns="34283" numCol="1" anchor="ctr">
              <a:spAutoFit/>
            </a:bodyPr>
            <a:lstStyle>
              <a:lvl1pPr algn="ctr">
                <a:defRPr sz="4600" b="1">
                  <a:solidFill>
                    <a:srgbClr val="FF2600"/>
                  </a:solidFill>
                </a:defRPr>
              </a:lvl1pPr>
            </a:lstStyle>
            <a:p>
              <a:r>
                <a:t>ACTIVITIES &amp; HOUSE PROGRAMS</a:t>
              </a:r>
            </a:p>
          </p:txBody>
        </p:sp>
      </p:grpSp>
      <p:grpSp>
        <p:nvGrpSpPr>
          <p:cNvPr id="73" name="Group 73"/>
          <p:cNvGrpSpPr/>
          <p:nvPr/>
        </p:nvGrpSpPr>
        <p:grpSpPr>
          <a:xfrm>
            <a:off x="28957392" y="19242231"/>
            <a:ext cx="13167361" cy="741669"/>
            <a:chOff x="0" y="-12699"/>
            <a:chExt cx="13167360" cy="741668"/>
          </a:xfrm>
        </p:grpSpPr>
        <p:sp>
          <p:nvSpPr>
            <p:cNvPr id="71" name="Shape 71"/>
            <p:cNvSpPr/>
            <p:nvPr/>
          </p:nvSpPr>
          <p:spPr>
            <a:xfrm>
              <a:off x="0" y="15233"/>
              <a:ext cx="13167361" cy="685801"/>
            </a:xfrm>
            <a:prstGeom prst="rect">
              <a:avLst/>
            </a:prstGeom>
            <a:solidFill>
              <a:srgbClr val="376092"/>
            </a:solidFill>
            <a:ln w="12700" cap="flat">
              <a:solidFill>
                <a:srgbClr val="3A5E8A"/>
              </a:solidFill>
              <a:prstDash val="solid"/>
              <a:round/>
            </a:ln>
            <a:effectLst/>
          </p:spPr>
          <p:txBody>
            <a:bodyPr wrap="square" lIns="45719" tIns="45719" rIns="45719" bIns="45719" numCol="1" anchor="ctr">
              <a:noAutofit/>
            </a:bodyPr>
            <a:lstStyle/>
            <a:p>
              <a:pPr algn="ctr">
                <a:defRPr sz="4400" b="1">
                  <a:solidFill>
                    <a:srgbClr val="EBF1DE"/>
                  </a:solidFill>
                </a:defRPr>
              </a:pPr>
              <a:endParaRPr/>
            </a:p>
          </p:txBody>
        </p:sp>
        <p:sp>
          <p:nvSpPr>
            <p:cNvPr id="72" name="Shape 72"/>
            <p:cNvSpPr/>
            <p:nvPr/>
          </p:nvSpPr>
          <p:spPr>
            <a:xfrm>
              <a:off x="0" y="-12700"/>
              <a:ext cx="13167361" cy="741669"/>
            </a:xfrm>
            <a:prstGeom prst="rect">
              <a:avLst/>
            </a:prstGeom>
            <a:solidFill>
              <a:srgbClr val="C9E4DD"/>
            </a:solidFill>
            <a:ln w="12700" cap="flat">
              <a:noFill/>
              <a:miter lim="400000"/>
            </a:ln>
            <a:effectLst/>
            <a:extLst>
              <a:ext uri="{C572A759-6A51-4108-AA02-DFA0A04FC94B}">
                <ma14:wrappingTextBoxFlag xmlns:ma14="http://schemas.microsoft.com/office/mac/drawingml/2011/main" xmlns="" val="1"/>
              </a:ext>
            </a:extLst>
          </p:spPr>
          <p:txBody>
            <a:bodyPr wrap="square" lIns="34283" tIns="34283" rIns="34283" bIns="34283" numCol="1" anchor="ctr">
              <a:spAutoFit/>
            </a:bodyPr>
            <a:lstStyle>
              <a:lvl1pPr algn="ctr">
                <a:defRPr sz="4600" b="1">
                  <a:solidFill>
                    <a:srgbClr val="FF2600"/>
                  </a:solidFill>
                </a:defRPr>
              </a:lvl1pPr>
            </a:lstStyle>
            <a:p>
              <a:r>
                <a:t>HOUSE &amp; COMMUNITY RESPONSIBILITIES</a:t>
              </a:r>
            </a:p>
          </p:txBody>
        </p:sp>
      </p:grpSp>
      <p:pic>
        <p:nvPicPr>
          <p:cNvPr id="74" name="pasted-image.jpg"/>
          <p:cNvPicPr>
            <a:picLocks noChangeAspect="1"/>
          </p:cNvPicPr>
          <p:nvPr/>
        </p:nvPicPr>
        <p:blipFill>
          <a:blip r:embed="rId3">
            <a:extLst/>
          </a:blip>
          <a:stretch>
            <a:fillRect/>
          </a:stretch>
        </p:blipFill>
        <p:spPr>
          <a:xfrm>
            <a:off x="3981232" y="27666059"/>
            <a:ext cx="6422253" cy="4816690"/>
          </a:xfrm>
          <a:prstGeom prst="rect">
            <a:avLst/>
          </a:prstGeom>
          <a:ln w="12700">
            <a:miter lim="400000"/>
          </a:ln>
        </p:spPr>
      </p:pic>
      <p:sp>
        <p:nvSpPr>
          <p:cNvPr id="75" name="Shape 75"/>
          <p:cNvSpPr/>
          <p:nvPr/>
        </p:nvSpPr>
        <p:spPr>
          <a:xfrm>
            <a:off x="15228144" y="14708319"/>
            <a:ext cx="13167362" cy="8046675"/>
          </a:xfrm>
          <a:prstGeom prst="rect">
            <a:avLst/>
          </a:prstGeom>
          <a:solidFill>
            <a:srgbClr val="FFFFFF"/>
          </a:solidFill>
          <a:ln w="12700">
            <a:solidFill>
              <a:srgbClr val="FFFFFF"/>
            </a:solidFill>
          </a:ln>
          <a:extLst>
            <a:ext uri="{C572A759-6A51-4108-AA02-DFA0A04FC94B}">
              <ma14:wrappingTextBoxFlag xmlns:ma14="http://schemas.microsoft.com/office/mac/drawingml/2011/main" xmlns="" val="1"/>
            </a:ext>
          </a:extLst>
        </p:spPr>
        <p:txBody>
          <a:bodyPr lIns="137137" tIns="137137" rIns="137137" bIns="137137">
            <a:spAutoFit/>
          </a:bodyPr>
          <a:lstStyle/>
          <a:p>
            <a:pPr marL="401052" indent="-401052" defTabSz="457200">
              <a:lnSpc>
                <a:spcPct val="120000"/>
              </a:lnSpc>
              <a:buSzPct val="100000"/>
              <a:buChar char="•"/>
              <a:defRPr sz="4000"/>
            </a:pPr>
            <a:r>
              <a:t>Individuals living on the street are financially draining to the city of Worcester.</a:t>
            </a:r>
          </a:p>
          <a:p>
            <a:pPr marL="401052" indent="-401052" defTabSz="457200">
              <a:lnSpc>
                <a:spcPct val="120000"/>
              </a:lnSpc>
              <a:buSzPct val="100000"/>
              <a:buChar char="•"/>
              <a:defRPr sz="4000"/>
            </a:pPr>
            <a:r>
              <a:t>The minimum cost to the city for six months on the street is approximately $15,000 per woman.</a:t>
            </a:r>
          </a:p>
          <a:p>
            <a:pPr marL="401052" indent="-401052" defTabSz="457200">
              <a:lnSpc>
                <a:spcPct val="120000"/>
              </a:lnSpc>
              <a:buSzPct val="100000"/>
              <a:buChar char="•"/>
              <a:defRPr sz="4000"/>
            </a:pPr>
            <a:r>
              <a:t>LIFT can comfortably support a woman on $3,000 for six months which is currently 1/5 of what the city is currently paying. </a:t>
            </a:r>
          </a:p>
          <a:p>
            <a:pPr marL="401052" indent="-401052" defTabSz="457200">
              <a:lnSpc>
                <a:spcPct val="120000"/>
              </a:lnSpc>
              <a:buSzPct val="100000"/>
              <a:buChar char="•"/>
              <a:defRPr sz="4000"/>
            </a:pPr>
            <a:r>
              <a:t>The house and resources will be funded by grants through the Worcester Department of Public Health.</a:t>
            </a:r>
          </a:p>
          <a:p>
            <a:pPr marL="401052" indent="-401052" defTabSz="457200">
              <a:lnSpc>
                <a:spcPct val="120000"/>
              </a:lnSpc>
              <a:buSzPct val="100000"/>
              <a:buChar char="•"/>
              <a:defRPr sz="4000"/>
            </a:pPr>
            <a:r>
              <a:t>Once women are settled they will be asked to contribute financially to the house on a sliding scale.</a:t>
            </a:r>
          </a:p>
        </p:txBody>
      </p:sp>
      <p:grpSp>
        <p:nvGrpSpPr>
          <p:cNvPr id="78" name="Group 78"/>
          <p:cNvGrpSpPr/>
          <p:nvPr/>
        </p:nvGrpSpPr>
        <p:grpSpPr>
          <a:xfrm>
            <a:off x="15361919" y="13842821"/>
            <a:ext cx="13167362" cy="741669"/>
            <a:chOff x="0" y="-12699"/>
            <a:chExt cx="13167360" cy="741668"/>
          </a:xfrm>
        </p:grpSpPr>
        <p:sp>
          <p:nvSpPr>
            <p:cNvPr id="76" name="Shape 76"/>
            <p:cNvSpPr/>
            <p:nvPr/>
          </p:nvSpPr>
          <p:spPr>
            <a:xfrm>
              <a:off x="0" y="15233"/>
              <a:ext cx="13167361" cy="685801"/>
            </a:xfrm>
            <a:prstGeom prst="rect">
              <a:avLst/>
            </a:prstGeom>
            <a:solidFill>
              <a:srgbClr val="376092"/>
            </a:solidFill>
            <a:ln w="12700" cap="flat">
              <a:solidFill>
                <a:srgbClr val="3A5E8A"/>
              </a:solidFill>
              <a:prstDash val="solid"/>
              <a:round/>
            </a:ln>
            <a:effectLst/>
          </p:spPr>
          <p:txBody>
            <a:bodyPr wrap="square" lIns="45719" tIns="45719" rIns="45719" bIns="45719" numCol="1" anchor="ctr">
              <a:noAutofit/>
            </a:bodyPr>
            <a:lstStyle/>
            <a:p>
              <a:pPr algn="ctr">
                <a:defRPr sz="4400" b="1">
                  <a:solidFill>
                    <a:srgbClr val="EBF1DE"/>
                  </a:solidFill>
                </a:defRPr>
              </a:pPr>
              <a:endParaRPr/>
            </a:p>
          </p:txBody>
        </p:sp>
        <p:sp>
          <p:nvSpPr>
            <p:cNvPr id="77" name="Shape 77"/>
            <p:cNvSpPr/>
            <p:nvPr/>
          </p:nvSpPr>
          <p:spPr>
            <a:xfrm>
              <a:off x="0" y="-12700"/>
              <a:ext cx="13167361" cy="741669"/>
            </a:xfrm>
            <a:prstGeom prst="rect">
              <a:avLst/>
            </a:prstGeom>
            <a:solidFill>
              <a:srgbClr val="C9E4DD"/>
            </a:solidFill>
            <a:ln w="12700" cap="flat">
              <a:noFill/>
              <a:miter lim="400000"/>
            </a:ln>
            <a:effectLst/>
            <a:extLst>
              <a:ext uri="{C572A759-6A51-4108-AA02-DFA0A04FC94B}">
                <ma14:wrappingTextBoxFlag xmlns:ma14="http://schemas.microsoft.com/office/mac/drawingml/2011/main" xmlns="" val="1"/>
              </a:ext>
            </a:extLst>
          </p:spPr>
          <p:txBody>
            <a:bodyPr wrap="square" lIns="34283" tIns="34283" rIns="34283" bIns="34283" numCol="1" anchor="ctr">
              <a:spAutoFit/>
            </a:bodyPr>
            <a:lstStyle>
              <a:lvl1pPr algn="ctr">
                <a:defRPr sz="4600" b="1">
                  <a:solidFill>
                    <a:srgbClr val="FF2600"/>
                  </a:solidFill>
                </a:defRPr>
              </a:lvl1pPr>
            </a:lstStyle>
            <a:p>
              <a:r>
                <a:t>THE TRUE COST</a:t>
              </a:r>
            </a:p>
          </p:txBody>
        </p:sp>
      </p:grpSp>
      <p:pic>
        <p:nvPicPr>
          <p:cNvPr id="79" name="pasted-image.png"/>
          <p:cNvPicPr>
            <a:picLocks noChangeAspect="1"/>
          </p:cNvPicPr>
          <p:nvPr/>
        </p:nvPicPr>
        <p:blipFill>
          <a:blip r:embed="rId4">
            <a:extLst/>
          </a:blip>
          <a:stretch>
            <a:fillRect/>
          </a:stretch>
        </p:blipFill>
        <p:spPr>
          <a:xfrm>
            <a:off x="15895916" y="10058407"/>
            <a:ext cx="2189731" cy="3236057"/>
          </a:xfrm>
          <a:prstGeom prst="rect">
            <a:avLst/>
          </a:prstGeom>
          <a:ln w="12700">
            <a:miter lim="400000"/>
          </a:ln>
        </p:spPr>
      </p:pic>
      <p:pic>
        <p:nvPicPr>
          <p:cNvPr id="80" name="pasted-image.png"/>
          <p:cNvPicPr>
            <a:picLocks noChangeAspect="1"/>
          </p:cNvPicPr>
          <p:nvPr/>
        </p:nvPicPr>
        <p:blipFill>
          <a:blip r:embed="rId4">
            <a:extLst/>
          </a:blip>
          <a:stretch>
            <a:fillRect/>
          </a:stretch>
        </p:blipFill>
        <p:spPr>
          <a:xfrm>
            <a:off x="19083139" y="10058407"/>
            <a:ext cx="2189732" cy="3236057"/>
          </a:xfrm>
          <a:prstGeom prst="rect">
            <a:avLst/>
          </a:prstGeom>
          <a:ln w="12700">
            <a:miter lim="400000"/>
          </a:ln>
        </p:spPr>
      </p:pic>
      <p:pic>
        <p:nvPicPr>
          <p:cNvPr id="81" name="pasted-image.png"/>
          <p:cNvPicPr>
            <a:picLocks noChangeAspect="1"/>
          </p:cNvPicPr>
          <p:nvPr/>
        </p:nvPicPr>
        <p:blipFill>
          <a:blip r:embed="rId4">
            <a:extLst/>
          </a:blip>
          <a:stretch>
            <a:fillRect/>
          </a:stretch>
        </p:blipFill>
        <p:spPr>
          <a:xfrm>
            <a:off x="22162100" y="10058407"/>
            <a:ext cx="2189732" cy="3236057"/>
          </a:xfrm>
          <a:prstGeom prst="rect">
            <a:avLst/>
          </a:prstGeom>
          <a:ln w="12700">
            <a:miter lim="400000"/>
          </a:ln>
        </p:spPr>
      </p:pic>
      <p:pic>
        <p:nvPicPr>
          <p:cNvPr id="82" name="pasted-image.png"/>
          <p:cNvPicPr>
            <a:picLocks noChangeAspect="1"/>
          </p:cNvPicPr>
          <p:nvPr/>
        </p:nvPicPr>
        <p:blipFill>
          <a:blip r:embed="rId4">
            <a:extLst/>
          </a:blip>
          <a:stretch>
            <a:fillRect/>
          </a:stretch>
        </p:blipFill>
        <p:spPr>
          <a:xfrm>
            <a:off x="25346148" y="10058407"/>
            <a:ext cx="2189732" cy="3236057"/>
          </a:xfrm>
          <a:prstGeom prst="rect">
            <a:avLst/>
          </a:prstGeom>
          <a:ln w="12700">
            <a:miter lim="400000"/>
          </a:ln>
        </p:spPr>
      </p:pic>
      <p:pic>
        <p:nvPicPr>
          <p:cNvPr id="83" name="female_or_women_symbol_with_three_women_standing_together_0515-1009-0702-3967_SMU.jpg"/>
          <p:cNvPicPr>
            <a:picLocks noChangeAspect="1"/>
          </p:cNvPicPr>
          <p:nvPr/>
        </p:nvPicPr>
        <p:blipFill>
          <a:blip r:embed="rId5">
            <a:extLst/>
          </a:blip>
          <a:stretch>
            <a:fillRect/>
          </a:stretch>
        </p:blipFill>
        <p:spPr>
          <a:xfrm>
            <a:off x="31025801" y="12625307"/>
            <a:ext cx="8643956" cy="5013495"/>
          </a:xfrm>
          <a:prstGeom prst="rect">
            <a:avLst/>
          </a:prstGeom>
          <a:ln w="12700">
            <a:miter lim="400000"/>
          </a:ln>
        </p:spPr>
      </p:pic>
      <p:pic>
        <p:nvPicPr>
          <p:cNvPr id="84" name="money-clip-art-artfavor_stack_of_bills_money-1979px.png"/>
          <p:cNvPicPr>
            <a:picLocks noChangeAspect="1"/>
          </p:cNvPicPr>
          <p:nvPr/>
        </p:nvPicPr>
        <p:blipFill>
          <a:blip r:embed="rId6">
            <a:extLst/>
          </a:blip>
          <a:stretch>
            <a:fillRect/>
          </a:stretch>
        </p:blipFill>
        <p:spPr>
          <a:xfrm>
            <a:off x="18042048" y="23248706"/>
            <a:ext cx="7347700" cy="5194255"/>
          </a:xfrm>
          <a:prstGeom prst="rect">
            <a:avLst/>
          </a:prstGeom>
          <a:ln w="12700">
            <a:miter lim="400000"/>
          </a:ln>
        </p:spPr>
      </p:pic>
      <p:pic>
        <p:nvPicPr>
          <p:cNvPr id="85" name="WAASE-Final-Logo.gif"/>
          <p:cNvPicPr>
            <a:picLocks noChangeAspect="1"/>
          </p:cNvPicPr>
          <p:nvPr/>
        </p:nvPicPr>
        <p:blipFill>
          <a:blip r:embed="rId7">
            <a:extLst/>
          </a:blip>
          <a:stretch>
            <a:fillRect/>
          </a:stretch>
        </p:blipFill>
        <p:spPr>
          <a:xfrm>
            <a:off x="713249" y="555481"/>
            <a:ext cx="8566688" cy="3092767"/>
          </a:xfrm>
          <a:prstGeom prst="rect">
            <a:avLst/>
          </a:prstGeom>
          <a:ln w="12700">
            <a:miter lim="400000"/>
          </a:ln>
        </p:spPr>
      </p:pic>
      <p:pic>
        <p:nvPicPr>
          <p:cNvPr id="86" name="Screen Shot 2015-12-06 at 1.26.53 PM.png"/>
          <p:cNvPicPr>
            <a:picLocks noChangeAspect="1"/>
          </p:cNvPicPr>
          <p:nvPr/>
        </p:nvPicPr>
        <p:blipFill>
          <a:blip r:embed="rId8">
            <a:extLst/>
          </a:blip>
          <a:stretch>
            <a:fillRect/>
          </a:stretch>
        </p:blipFill>
        <p:spPr>
          <a:xfrm>
            <a:off x="1645914" y="11184601"/>
            <a:ext cx="12133496" cy="6714188"/>
          </a:xfrm>
          <a:prstGeom prst="rect">
            <a:avLst/>
          </a:prstGeom>
          <a:ln w="12700">
            <a:miter lim="400000"/>
          </a:ln>
        </p:spPr>
      </p:pic>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3291278" rtl="0" fontAlgn="auto" latinLnBrk="0" hangingPunct="0">
          <a:lnSpc>
            <a:spcPct val="100000"/>
          </a:lnSpc>
          <a:spcBef>
            <a:spcPts val="0"/>
          </a:spcBef>
          <a:spcAft>
            <a:spcPts val="0"/>
          </a:spcAft>
          <a:buClrTx/>
          <a:buSzTx/>
          <a:buFontTx/>
          <a:buNone/>
          <a:tabLst/>
          <a:defRPr kumimoji="0" sz="64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3291278" rtl="0" fontAlgn="auto" latinLnBrk="0" hangingPunct="0">
          <a:lnSpc>
            <a:spcPct val="100000"/>
          </a:lnSpc>
          <a:spcBef>
            <a:spcPts val="0"/>
          </a:spcBef>
          <a:spcAft>
            <a:spcPts val="0"/>
          </a:spcAft>
          <a:buClrTx/>
          <a:buSzTx/>
          <a:buFontTx/>
          <a:buNone/>
          <a:tabLst/>
          <a:defRPr kumimoji="0" sz="64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3291278" rtl="0" fontAlgn="auto" latinLnBrk="0" hangingPunct="0">
          <a:lnSpc>
            <a:spcPct val="100000"/>
          </a:lnSpc>
          <a:spcBef>
            <a:spcPts val="0"/>
          </a:spcBef>
          <a:spcAft>
            <a:spcPts val="0"/>
          </a:spcAft>
          <a:buClrTx/>
          <a:buSzTx/>
          <a:buFontTx/>
          <a:buNone/>
          <a:tabLst/>
          <a:defRPr kumimoji="0" sz="64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3291278" rtl="0" fontAlgn="auto" latinLnBrk="0" hangingPunct="0">
          <a:lnSpc>
            <a:spcPct val="100000"/>
          </a:lnSpc>
          <a:spcBef>
            <a:spcPts val="0"/>
          </a:spcBef>
          <a:spcAft>
            <a:spcPts val="0"/>
          </a:spcAft>
          <a:buClrTx/>
          <a:buSzTx/>
          <a:buFontTx/>
          <a:buNone/>
          <a:tabLst/>
          <a:defRPr kumimoji="0" sz="64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453</Words>
  <Application>Microsoft Office PowerPoint</Application>
  <PresentationFormat>Custom</PresentationFormat>
  <Paragraphs>35</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Pieroni, Nikala</dc:creator>
  <cp:lastModifiedBy>Pieroni, Nikala</cp:lastModifiedBy>
  <cp:revision>1</cp:revision>
  <dcterms:modified xsi:type="dcterms:W3CDTF">2016-10-18T14:50:01Z</dcterms:modified>
</cp:coreProperties>
</file>