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3"/>
  </p:notesMasterIdLst>
  <p:sldIdLst>
    <p:sldId id="256" r:id="rId2"/>
  </p:sldIdLst>
  <p:sldSz cx="438912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76" autoAdjust="0"/>
  </p:normalViewPr>
  <p:slideViewPr>
    <p:cSldViewPr snapToGrid="0">
      <p:cViewPr varScale="1">
        <p:scale>
          <a:sx n="16" d="100"/>
          <a:sy n="16" d="100"/>
        </p:scale>
        <p:origin x="1134" y="30"/>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4D7E3C97-7A7E-4E1F-A82A-FF80FB7C2E03}" type="datetimeFigureOut">
              <a:rPr lang="en-US" smtClean="0"/>
              <a:t>11/27/2015</a:t>
            </a:fld>
            <a:endParaRPr lang="en-US"/>
          </a:p>
        </p:txBody>
      </p:sp>
      <p:sp>
        <p:nvSpPr>
          <p:cNvPr id="4" name="Slide Image Placeholder 3"/>
          <p:cNvSpPr>
            <a:spLocks noGrp="1" noRot="1" noChangeAspect="1"/>
          </p:cNvSpPr>
          <p:nvPr>
            <p:ph type="sldImg" idx="2"/>
          </p:nvPr>
        </p:nvSpPr>
        <p:spPr>
          <a:xfrm>
            <a:off x="1411288" y="1162050"/>
            <a:ext cx="4181475" cy="31353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65346B6A-6626-464C-986A-660140DD4306}" type="slidenum">
              <a:rPr lang="en-US" smtClean="0"/>
              <a:t>‹#›</a:t>
            </a:fld>
            <a:endParaRPr lang="en-US"/>
          </a:p>
        </p:txBody>
      </p:sp>
    </p:spTree>
    <p:extLst>
      <p:ext uri="{BB962C8B-B14F-4D97-AF65-F5344CB8AC3E}">
        <p14:creationId xmlns:p14="http://schemas.microsoft.com/office/powerpoint/2010/main" val="2993281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346B6A-6626-464C-986A-660140DD4306}" type="slidenum">
              <a:rPr lang="en-US" smtClean="0"/>
              <a:t>1</a:t>
            </a:fld>
            <a:endParaRPr lang="en-US"/>
          </a:p>
        </p:txBody>
      </p:sp>
    </p:spTree>
    <p:extLst>
      <p:ext uri="{BB962C8B-B14F-4D97-AF65-F5344CB8AC3E}">
        <p14:creationId xmlns:p14="http://schemas.microsoft.com/office/powerpoint/2010/main" val="53293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342"/>
            <a:ext cx="32918400" cy="11460480"/>
          </a:xfrm>
        </p:spPr>
        <p:txBody>
          <a:bodyPr anchor="b"/>
          <a:lstStyle>
            <a:lvl1pPr algn="ctr">
              <a:defRPr sz="21600"/>
            </a:lvl1pPr>
          </a:lstStyle>
          <a:p>
            <a:r>
              <a:rPr lang="en-US" smtClean="0"/>
              <a:t>Click to edit Master title style</a:t>
            </a:r>
            <a:endParaRPr lang="en-US"/>
          </a:p>
        </p:txBody>
      </p:sp>
      <p:sp>
        <p:nvSpPr>
          <p:cNvPr id="3" name="Subtitle 2"/>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810901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60261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0" y="1752600"/>
            <a:ext cx="9464040" cy="278968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7520"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349797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3"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smtClean="0">
                <a:solidFill>
                  <a:srgbClr val="7F7F7F"/>
                </a:solidFill>
                <a:latin typeface="Calibri" pitchFamily="34" charset="0"/>
                <a:cs typeface="Calibri" panose="020F0502020204030204" pitchFamily="34" charset="0"/>
              </a:rPr>
              <a:t>various elements included</a:t>
            </a:r>
            <a:r>
              <a:rPr sz="4900" dirty="0" smtClean="0">
                <a:solidFill>
                  <a:srgbClr val="7F7F7F"/>
                </a:solidFill>
                <a:latin typeface="Calibri" pitchFamily="34" charset="0"/>
                <a:cs typeface="Calibri" panose="020F0502020204030204" pitchFamily="34" charset="0"/>
              </a:rPr>
              <a:t> </a:t>
            </a:r>
            <a:r>
              <a:rPr sz="4900" dirty="0">
                <a:solidFill>
                  <a:srgbClr val="7F7F7F"/>
                </a:solidFill>
                <a:latin typeface="Calibri" pitchFamily="34" charset="0"/>
                <a:cs typeface="Calibri" panose="020F0502020204030204" pitchFamily="34" charset="0"/>
              </a:rPr>
              <a:t>in this </a:t>
            </a:r>
            <a:r>
              <a:rPr lang="en-US" sz="4900" dirty="0" smtClean="0">
                <a:solidFill>
                  <a:srgbClr val="7F7F7F"/>
                </a:solidFill>
                <a:latin typeface="Calibri" pitchFamily="34" charset="0"/>
                <a:cs typeface="Calibri" panose="020F0502020204030204" pitchFamily="34" charset="0"/>
              </a:rPr>
              <a:t>poster are ones</a:t>
            </a:r>
            <a:r>
              <a:rPr lang="en-US" sz="4900" baseline="0" dirty="0" smtClean="0">
                <a:solidFill>
                  <a:srgbClr val="7F7F7F"/>
                </a:solidFill>
                <a:latin typeface="Calibri" pitchFamily="34" charset="0"/>
                <a:cs typeface="Calibri" panose="020F0502020204030204" pitchFamily="34" charset="0"/>
              </a:rPr>
              <a:t> we often see in medical, research, and scientific posters.</a:t>
            </a:r>
            <a:r>
              <a:rPr sz="4900" dirty="0" smtClean="0">
                <a:solidFill>
                  <a:srgbClr val="7F7F7F"/>
                </a:solidFill>
                <a:latin typeface="Calibri" pitchFamily="34" charset="0"/>
                <a:cs typeface="Calibri" panose="020F0502020204030204" pitchFamily="34" charset="0"/>
              </a:rPr>
              <a:t> </a:t>
            </a:r>
            <a:r>
              <a:rPr lang="en-US" sz="4900" dirty="0" smtClean="0">
                <a:solidFill>
                  <a:srgbClr val="7F7F7F"/>
                </a:solidFill>
                <a:latin typeface="Calibri" pitchFamily="34" charset="0"/>
                <a:cs typeface="Calibri" panose="020F0502020204030204" pitchFamily="34" charset="0"/>
              </a:rPr>
              <a:t>Feel</a:t>
            </a:r>
            <a:r>
              <a:rPr lang="en-US" sz="49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smtClean="0">
                <a:solidFill>
                  <a:srgbClr val="7F7F7F"/>
                </a:solidFill>
                <a:latin typeface="Calibri" pitchFamily="34" charset="0"/>
                <a:cs typeface="Calibri" panose="020F0502020204030204" pitchFamily="34" charset="0"/>
              </a:rPr>
              <a:t>Insert, Picture</a:t>
            </a:r>
            <a:r>
              <a:rPr lang="en-US" sz="49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smtClean="0">
                <a:solidFill>
                  <a:srgbClr val="7F7F7F"/>
                </a:solidFill>
                <a:latin typeface="Calibri" pitchFamily="34" charset="0"/>
                <a:cs typeface="Calibri" panose="020F0502020204030204" pitchFamily="34" charset="0"/>
              </a:rPr>
              <a:t>150-200 pixels per inch in their final printed size</a:t>
            </a:r>
            <a:r>
              <a:rPr lang="en-US" sz="4900" dirty="0" smtClean="0">
                <a:solidFill>
                  <a:srgbClr val="7F7F7F"/>
                </a:solidFill>
                <a:latin typeface="Calibri" pitchFamily="34" charset="0"/>
                <a:cs typeface="Calibri" panose="020F0502020204030204" pitchFamily="34" charset="0"/>
              </a:rPr>
              <a:t>. For instance, a 1600 x 1200 pixel</a:t>
            </a:r>
            <a:r>
              <a:rPr lang="en-US" sz="4900" baseline="0" dirty="0" smtClean="0">
                <a:solidFill>
                  <a:srgbClr val="7F7F7F"/>
                </a:solidFill>
                <a:latin typeface="Calibri" pitchFamily="34" charset="0"/>
                <a:cs typeface="Calibri" panose="020F0502020204030204" pitchFamily="34" charset="0"/>
              </a:rPr>
              <a:t> photo will usually look fine up to </a:t>
            </a:r>
            <a:r>
              <a:rPr lang="en-US" sz="49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smtClean="0">
                <a:solidFill>
                  <a:srgbClr val="7F7F7F"/>
                </a:solidFill>
                <a:latin typeface="Calibri" pitchFamily="34" charset="0"/>
                <a:cs typeface="Calibri" panose="020F0502020204030204" pitchFamily="34" charset="0"/>
              </a:rPr>
              <a:t/>
            </a:r>
            <a:br>
              <a:rPr lang="en-US" sz="3600" dirty="0" smtClean="0">
                <a:solidFill>
                  <a:srgbClr val="7F7F7F"/>
                </a:solidFill>
                <a:latin typeface="Calibri" pitchFamily="34" charset="0"/>
                <a:cs typeface="Calibri" panose="020F0502020204030204" pitchFamily="34" charset="0"/>
              </a:rPr>
            </a:br>
            <a:r>
              <a:rPr lang="en-US" sz="36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805600" y="0"/>
            <a:ext cx="96012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smtClean="0">
                  <a:solidFill>
                    <a:schemeClr val="bg1">
                      <a:lumMod val="50000"/>
                    </a:schemeClr>
                  </a:solidFill>
                  <a:latin typeface="Calibri" pitchFamily="34" charset="0"/>
                  <a:cs typeface="Calibri" panose="020F0502020204030204" pitchFamily="34" charset="0"/>
                </a:rPr>
                <a:t>Design</a:t>
              </a:r>
              <a:r>
                <a:rPr lang="en-US" sz="4900" baseline="0" dirty="0" smtClean="0">
                  <a:solidFill>
                    <a:schemeClr val="bg1">
                      <a:lumMod val="50000"/>
                    </a:schemeClr>
                  </a:solidFill>
                  <a:latin typeface="Calibri" pitchFamily="34" charset="0"/>
                  <a:cs typeface="Calibri" panose="020F0502020204030204" pitchFamily="34" charset="0"/>
                </a:rPr>
                <a:t> tab, then select the </a:t>
              </a:r>
              <a:r>
                <a:rPr lang="en-US" sz="4900" b="1" baseline="0" dirty="0" smtClean="0">
                  <a:solidFill>
                    <a:schemeClr val="bg1">
                      <a:lumMod val="50000"/>
                    </a:schemeClr>
                  </a:solidFill>
                  <a:latin typeface="Calibri" pitchFamily="34" charset="0"/>
                  <a:cs typeface="Calibri" panose="020F0502020204030204" pitchFamily="34" charset="0"/>
                </a:rPr>
                <a:t>Colors</a:t>
              </a:r>
              <a:r>
                <a:rPr lang="en-US" sz="49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Professor Sarkis will print the</a:t>
              </a:r>
              <a:r>
                <a:rPr lang="en-US" sz="4900" baseline="0" dirty="0" smtClean="0">
                  <a:solidFill>
                    <a:schemeClr val="bg1">
                      <a:lumMod val="50000"/>
                    </a:schemeClr>
                  </a:solidFill>
                  <a:latin typeface="Calibri" pitchFamily="34" charset="0"/>
                  <a:cs typeface="Calibri" panose="020F0502020204030204" pitchFamily="34" charset="0"/>
                </a:rPr>
                <a:t> posters. </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Please make sure that the final version is uploaded on Moodle by November 23.</a:t>
              </a:r>
            </a:p>
            <a:p>
              <a:pPr lvl="0" algn="ctr">
                <a:spcBef>
                  <a:spcPts val="0"/>
                </a:spcBef>
                <a:spcAft>
                  <a:spcPts val="0"/>
                </a:spcAft>
              </a:pPr>
              <a:r>
                <a:rPr lang="en-US" sz="3600" dirty="0" smtClean="0">
                  <a:solidFill>
                    <a:schemeClr val="bg1">
                      <a:lumMod val="50000"/>
                    </a:schemeClr>
                  </a:solidFill>
                  <a:latin typeface="Calibri" pitchFamily="34" charset="0"/>
                  <a:cs typeface="Calibri" panose="020F0502020204030204" pitchFamily="34" charset="0"/>
                </a:rPr>
                <a:t/>
              </a:r>
              <a:br>
                <a:rPr lang="en-US" sz="3600" dirty="0" smtClean="0">
                  <a:solidFill>
                    <a:schemeClr val="bg1">
                      <a:lumMod val="50000"/>
                    </a:schemeClr>
                  </a:solidFill>
                  <a:latin typeface="Calibri" pitchFamily="34" charset="0"/>
                  <a:cs typeface="Calibri" panose="020F0502020204030204" pitchFamily="34" charset="0"/>
                </a:rPr>
              </a:br>
              <a:r>
                <a:rPr lang="en-US" sz="36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8607081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60986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0" y="8206745"/>
            <a:ext cx="37856160" cy="13693138"/>
          </a:xfrm>
        </p:spPr>
        <p:txBody>
          <a:bodyPr anchor="b"/>
          <a:lstStyle>
            <a:lvl1pPr>
              <a:defRPr sz="21600"/>
            </a:lvl1pPr>
          </a:lstStyle>
          <a:p>
            <a:r>
              <a:rPr lang="en-US" smtClean="0"/>
              <a:t>Click to edit Master title style</a:t>
            </a:r>
            <a:endParaRPr lang="en-US"/>
          </a:p>
        </p:txBody>
      </p:sp>
      <p:sp>
        <p:nvSpPr>
          <p:cNvPr id="3" name="Text Placeholder 2"/>
          <p:cNvSpPr>
            <a:spLocks noGrp="1"/>
          </p:cNvSpPr>
          <p:nvPr>
            <p:ph type="body" idx="1"/>
          </p:nvPr>
        </p:nvSpPr>
        <p:spPr>
          <a:xfrm>
            <a:off x="2994660" y="22029425"/>
            <a:ext cx="37856160" cy="7200898"/>
          </a:xfrm>
        </p:spPr>
        <p:txBody>
          <a:bodyPr/>
          <a:lstStyle>
            <a:lvl1pPr marL="0" indent="0">
              <a:buNone/>
              <a:defRPr sz="8640">
                <a:solidFill>
                  <a:schemeClr val="tx1">
                    <a:tint val="75000"/>
                  </a:schemeClr>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51182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411485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3"/>
            <a:ext cx="37856160" cy="636270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3023239"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4" name="Content Placeholder 3"/>
          <p:cNvSpPr>
            <a:spLocks noGrp="1"/>
          </p:cNvSpPr>
          <p:nvPr>
            <p:ph sz="half" idx="2"/>
          </p:nvPr>
        </p:nvSpPr>
        <p:spPr>
          <a:xfrm>
            <a:off x="3023239" y="12024360"/>
            <a:ext cx="18568033"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19920"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6" name="Content Placeholder 5"/>
          <p:cNvSpPr>
            <a:spLocks noGrp="1"/>
          </p:cNvSpPr>
          <p:nvPr>
            <p:ph sz="quarter" idx="4"/>
          </p:nvPr>
        </p:nvSpPr>
        <p:spPr>
          <a:xfrm>
            <a:off x="22219920"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282231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89530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01814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smtClean="0"/>
              <a:t>Click to edit Master title style</a:t>
            </a:r>
            <a:endParaRPr lang="en-US"/>
          </a:p>
        </p:txBody>
      </p:sp>
      <p:sp>
        <p:nvSpPr>
          <p:cNvPr id="3" name="Content Placeholder 2"/>
          <p:cNvSpPr>
            <a:spLocks noGrp="1"/>
          </p:cNvSpPr>
          <p:nvPr>
            <p:ph idx="1"/>
          </p:nvPr>
        </p:nvSpPr>
        <p:spPr>
          <a:xfrm>
            <a:off x="18659477" y="473964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72747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smtClean="0"/>
              <a:t>Click to edit Master title style</a:t>
            </a:r>
            <a:endParaRPr lang="en-US"/>
          </a:p>
        </p:txBody>
      </p:sp>
      <p:sp>
        <p:nvSpPr>
          <p:cNvPr id="3" name="Picture Placeholder 2"/>
          <p:cNvSpPr>
            <a:spLocks noGrp="1"/>
          </p:cNvSpPr>
          <p:nvPr>
            <p:ph type="pic" idx="1"/>
          </p:nvPr>
        </p:nvSpPr>
        <p:spPr>
          <a:xfrm>
            <a:off x="18659477" y="4739642"/>
            <a:ext cx="22219920" cy="23393400"/>
          </a:xfrm>
        </p:spPr>
        <p:txBody>
          <a:bodyPr/>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en-US"/>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11/27/2015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92814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985D6BDF-9D0E-4E2B-85B8-D8F4790360C9}" type="datetimeFigureOut">
              <a:rPr lang="en-US" smtClean="0"/>
              <a:t>11/27/2015</a:t>
            </a:fld>
            <a:endParaRPr lang="en-US" dirty="0"/>
          </a:p>
        </p:txBody>
      </p:sp>
      <p:sp>
        <p:nvSpPr>
          <p:cNvPr id="5" name="Footer Placeholder 4"/>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397208722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0"/>
            <a:ext cx="32918400" cy="290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smtClean="0">
                <a:solidFill>
                  <a:schemeClr val="accent3">
                    <a:lumMod val="20000"/>
                    <a:lumOff val="80000"/>
                  </a:schemeClr>
                </a:solidFill>
                <a:latin typeface="+mn-lt"/>
              </a:rPr>
              <a:t>THE WORCESTER ALLIANCE AGAINST SEXUAL EXPLOITATION:</a:t>
            </a:r>
          </a:p>
          <a:p>
            <a:pPr algn="ctr" eaLnBrk="1" hangingPunct="1"/>
            <a:r>
              <a:rPr lang="en-US" sz="7200" b="1" smtClean="0">
                <a:solidFill>
                  <a:schemeClr val="accent3">
                    <a:lumMod val="20000"/>
                    <a:lumOff val="80000"/>
                  </a:schemeClr>
                </a:solidFill>
                <a:latin typeface="+mn-lt"/>
              </a:rPr>
              <a:t>DRAFT NEEDS ASSESSMENT SURVEYS</a:t>
            </a:r>
            <a:endParaRPr lang="en-US" sz="72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5486400" y="2400300"/>
            <a:ext cx="329184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smtClean="0">
                <a:solidFill>
                  <a:schemeClr val="accent3">
                    <a:lumMod val="20000"/>
                    <a:lumOff val="80000"/>
                  </a:schemeClr>
                </a:solidFill>
                <a:latin typeface="+mn-lt"/>
              </a:rPr>
              <a:t>Anika Berger, Jessica Macey, Aidan </a:t>
            </a:r>
            <a:r>
              <a:rPr lang="en-US" sz="4000" dirty="0" err="1" smtClean="0">
                <a:solidFill>
                  <a:schemeClr val="accent3">
                    <a:lumMod val="20000"/>
                    <a:lumOff val="80000"/>
                  </a:schemeClr>
                </a:solidFill>
                <a:latin typeface="+mn-lt"/>
              </a:rPr>
              <a:t>Ottoni</a:t>
            </a:r>
            <a:r>
              <a:rPr lang="en-US" sz="4000" dirty="0" smtClean="0">
                <a:solidFill>
                  <a:schemeClr val="accent3">
                    <a:lumMod val="20000"/>
                    <a:lumOff val="80000"/>
                  </a:schemeClr>
                </a:solidFill>
                <a:latin typeface="+mn-lt"/>
              </a:rPr>
              <a:t>-Wilhelm</a:t>
            </a:r>
          </a:p>
          <a:p>
            <a:pPr algn="ctr" eaLnBrk="1" hangingPunct="1"/>
            <a:r>
              <a:rPr lang="en-US" sz="4000" dirty="0" smtClean="0">
                <a:solidFill>
                  <a:schemeClr val="accent3">
                    <a:lumMod val="20000"/>
                    <a:lumOff val="80000"/>
                  </a:schemeClr>
                </a:solidFill>
                <a:latin typeface="+mn-lt"/>
              </a:rPr>
              <a:t>Clark University, ID106-Healthy Cities</a:t>
            </a:r>
            <a:endParaRPr lang="en-US" sz="4000" dirty="0">
              <a:solidFill>
                <a:schemeClr val="accent3">
                  <a:lumMod val="20000"/>
                  <a:lumOff val="80000"/>
                </a:schemeClr>
              </a:solidFill>
              <a:latin typeface="+mn-lt"/>
            </a:endParaRPr>
          </a:p>
        </p:txBody>
      </p:sp>
      <p:grpSp>
        <p:nvGrpSpPr>
          <p:cNvPr id="7" name="Group 6"/>
          <p:cNvGrpSpPr/>
          <p:nvPr/>
        </p:nvGrpSpPr>
        <p:grpSpPr>
          <a:xfrm>
            <a:off x="36409627" y="45479"/>
            <a:ext cx="6759674" cy="3998191"/>
            <a:chOff x="37035273" y="77463"/>
            <a:chExt cx="6705600" cy="3966207"/>
          </a:xfrm>
        </p:grpSpPr>
        <p:sp>
          <p:nvSpPr>
            <p:cNvPr id="43" name="Rectangle 42"/>
            <p:cNvSpPr/>
            <p:nvPr/>
          </p:nvSpPr>
          <p:spPr>
            <a:xfrm>
              <a:off x="37035273" y="77463"/>
              <a:ext cx="6705600" cy="3966207"/>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41"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0339" b="16352"/>
            <a:stretch/>
          </p:blipFill>
          <p:spPr bwMode="auto">
            <a:xfrm>
              <a:off x="38238771" y="155566"/>
              <a:ext cx="4298604" cy="3810000"/>
            </a:xfrm>
            <a:prstGeom prst="rect">
              <a:avLst/>
            </a:prstGeom>
            <a:noFill/>
          </p:spPr>
        </p:pic>
      </p:grpSp>
      <p:sp>
        <p:nvSpPr>
          <p:cNvPr id="67" name="TextBox 66"/>
          <p:cNvSpPr txBox="1"/>
          <p:nvPr/>
        </p:nvSpPr>
        <p:spPr>
          <a:xfrm>
            <a:off x="30253472" y="6520056"/>
            <a:ext cx="11444221" cy="1077218"/>
          </a:xfrm>
          <a:prstGeom prst="rect">
            <a:avLst/>
          </a:prstGeom>
          <a:noFill/>
        </p:spPr>
        <p:txBody>
          <a:bodyPr wrap="square" rtlCol="0">
            <a:spAutoFit/>
          </a:bodyPr>
          <a:lstStyle/>
          <a:p>
            <a:endParaRPr lang="en-US" dirty="0">
              <a:solidFill>
                <a:schemeClr val="bg1"/>
              </a:solidFill>
            </a:endParaRPr>
          </a:p>
        </p:txBody>
      </p:sp>
      <p:sp>
        <p:nvSpPr>
          <p:cNvPr id="69" name="TextBox 68"/>
          <p:cNvSpPr txBox="1"/>
          <p:nvPr/>
        </p:nvSpPr>
        <p:spPr>
          <a:xfrm>
            <a:off x="30253472" y="11779121"/>
            <a:ext cx="11444221" cy="1077218"/>
          </a:xfrm>
          <a:prstGeom prst="rect">
            <a:avLst/>
          </a:prstGeom>
          <a:noFill/>
        </p:spPr>
        <p:txBody>
          <a:bodyPr wrap="square" rtlCol="0">
            <a:spAutoFit/>
          </a:bodyPr>
          <a:lstStyle/>
          <a:p>
            <a:endParaRPr lang="en-US" dirty="0">
              <a:solidFill>
                <a:schemeClr val="bg1"/>
              </a:solidFill>
            </a:endParaRPr>
          </a:p>
        </p:txBody>
      </p:sp>
      <p:sp>
        <p:nvSpPr>
          <p:cNvPr id="76" name="TextBox 75"/>
          <p:cNvSpPr txBox="1"/>
          <p:nvPr/>
        </p:nvSpPr>
        <p:spPr>
          <a:xfrm>
            <a:off x="30433946" y="25154004"/>
            <a:ext cx="11444221" cy="1077218"/>
          </a:xfrm>
          <a:prstGeom prst="rect">
            <a:avLst/>
          </a:prstGeom>
          <a:noFill/>
        </p:spPr>
        <p:txBody>
          <a:bodyPr wrap="square" rtlCol="0">
            <a:spAutoFit/>
          </a:bodyPr>
          <a:lstStyle/>
          <a:p>
            <a:endParaRPr lang="en-US" dirty="0">
              <a:solidFill>
                <a:schemeClr val="bg1"/>
              </a:solidFill>
            </a:endParaRPr>
          </a:p>
        </p:txBody>
      </p:sp>
      <p:pic>
        <p:nvPicPr>
          <p:cNvPr id="40" name="Picture 39"/>
          <p:cNvPicPr/>
          <p:nvPr/>
        </p:nvPicPr>
        <p:blipFill>
          <a:blip r:embed="rId4">
            <a:extLst>
              <a:ext uri="{28A0092B-C50C-407E-A947-70E740481C1C}">
                <a14:useLocalDpi xmlns:a14="http://schemas.microsoft.com/office/drawing/2010/main" val="0"/>
              </a:ext>
            </a:extLst>
          </a:blip>
          <a:stretch>
            <a:fillRect/>
          </a:stretch>
        </p:blipFill>
        <p:spPr>
          <a:xfrm>
            <a:off x="721899" y="101474"/>
            <a:ext cx="6705600" cy="3886200"/>
          </a:xfrm>
          <a:prstGeom prst="rect">
            <a:avLst/>
          </a:prstGeom>
        </p:spPr>
      </p:pic>
      <p:pic>
        <p:nvPicPr>
          <p:cNvPr id="20" name="Picture 19"/>
          <p:cNvPicPr>
            <a:picLocks noChangeAspect="1"/>
          </p:cNvPicPr>
          <p:nvPr/>
        </p:nvPicPr>
        <p:blipFill>
          <a:blip r:embed="rId5"/>
          <a:stretch>
            <a:fillRect/>
          </a:stretch>
        </p:blipFill>
        <p:spPr>
          <a:xfrm>
            <a:off x="2110700" y="16744336"/>
            <a:ext cx="6751399" cy="4554675"/>
          </a:xfrm>
          <a:prstGeom prst="rect">
            <a:avLst/>
          </a:prstGeom>
        </p:spPr>
      </p:pic>
      <p:pic>
        <p:nvPicPr>
          <p:cNvPr id="21" name="Picture 20"/>
          <p:cNvPicPr>
            <a:picLocks noChangeAspect="1"/>
          </p:cNvPicPr>
          <p:nvPr/>
        </p:nvPicPr>
        <p:blipFill>
          <a:blip r:embed="rId6"/>
          <a:stretch>
            <a:fillRect/>
          </a:stretch>
        </p:blipFill>
        <p:spPr>
          <a:xfrm>
            <a:off x="1743706" y="10317192"/>
            <a:ext cx="7592799" cy="5274040"/>
          </a:xfrm>
          <a:prstGeom prst="rect">
            <a:avLst/>
          </a:prstGeom>
        </p:spPr>
      </p:pic>
      <p:sp>
        <p:nvSpPr>
          <p:cNvPr id="94" name="Text Box 192"/>
          <p:cNvSpPr txBox="1">
            <a:spLocks noChangeArrowheads="1"/>
          </p:cNvSpPr>
          <p:nvPr/>
        </p:nvSpPr>
        <p:spPr bwMode="auto">
          <a:xfrm>
            <a:off x="22287108" y="9278816"/>
            <a:ext cx="19980547" cy="19297668"/>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95" name="Text Box 192"/>
          <p:cNvSpPr txBox="1">
            <a:spLocks noChangeArrowheads="1"/>
          </p:cNvSpPr>
          <p:nvPr/>
        </p:nvSpPr>
        <p:spPr bwMode="auto">
          <a:xfrm>
            <a:off x="1553885" y="9175190"/>
            <a:ext cx="19980547" cy="19401294"/>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97" name="TextBox 96"/>
          <p:cNvSpPr txBox="1"/>
          <p:nvPr/>
        </p:nvSpPr>
        <p:spPr>
          <a:xfrm>
            <a:off x="1553885" y="8064081"/>
            <a:ext cx="20027723" cy="107721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Current Data Capture</a:t>
            </a:r>
            <a:endParaRPr lang="en-US" dirty="0">
              <a:solidFill>
                <a:schemeClr val="bg1"/>
              </a:solidFill>
            </a:endParaRPr>
          </a:p>
        </p:txBody>
      </p:sp>
      <p:sp>
        <p:nvSpPr>
          <p:cNvPr id="98" name="TextBox 97"/>
          <p:cNvSpPr txBox="1"/>
          <p:nvPr/>
        </p:nvSpPr>
        <p:spPr>
          <a:xfrm>
            <a:off x="22287108" y="8130467"/>
            <a:ext cx="20027723" cy="107721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Proposed Tool</a:t>
            </a:r>
            <a:endParaRPr lang="en-US" dirty="0">
              <a:solidFill>
                <a:schemeClr val="bg1"/>
              </a:solidFill>
            </a:endParaRPr>
          </a:p>
        </p:txBody>
      </p:sp>
      <p:sp>
        <p:nvSpPr>
          <p:cNvPr id="99" name="TextBox 98"/>
          <p:cNvSpPr txBox="1"/>
          <p:nvPr/>
        </p:nvSpPr>
        <p:spPr>
          <a:xfrm>
            <a:off x="1553885" y="4633165"/>
            <a:ext cx="40760946" cy="109322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Problem Statement</a:t>
            </a:r>
            <a:endParaRPr lang="en-US" dirty="0">
              <a:solidFill>
                <a:schemeClr val="bg1"/>
              </a:solidFill>
            </a:endParaRPr>
          </a:p>
        </p:txBody>
      </p:sp>
      <p:sp>
        <p:nvSpPr>
          <p:cNvPr id="101" name="TextBox 100"/>
          <p:cNvSpPr txBox="1"/>
          <p:nvPr/>
        </p:nvSpPr>
        <p:spPr>
          <a:xfrm>
            <a:off x="1506709" y="29179877"/>
            <a:ext cx="40760946" cy="107721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Proposed Next Steps</a:t>
            </a:r>
            <a:endParaRPr lang="en-US" dirty="0">
              <a:solidFill>
                <a:schemeClr val="bg1"/>
              </a:solidFill>
            </a:endParaRPr>
          </a:p>
        </p:txBody>
      </p:sp>
      <p:sp>
        <p:nvSpPr>
          <p:cNvPr id="28" name="TextBox 27"/>
          <p:cNvSpPr txBox="1"/>
          <p:nvPr/>
        </p:nvSpPr>
        <p:spPr>
          <a:xfrm>
            <a:off x="1987232" y="13468354"/>
            <a:ext cx="19161027" cy="3844800"/>
          </a:xfrm>
          <a:prstGeom prst="rect">
            <a:avLst/>
          </a:prstGeom>
          <a:noFill/>
          <a:ln>
            <a:solidFill>
              <a:schemeClr val="accent1">
                <a:lumMod val="75000"/>
              </a:schemeClr>
            </a:solidFill>
          </a:ln>
        </p:spPr>
        <p:txBody>
          <a:bodyPr wrap="square" rtlCol="0">
            <a:noAutofit/>
          </a:bodyPr>
          <a:lstStyle/>
          <a:p>
            <a:r>
              <a:rPr lang="en-US" sz="3600" dirty="0" smtClean="0"/>
              <a:t>The data gathered using the current tool is inconsistent.  As shown here, it is unclear at points whether there are multiple entries for the same person or multiple people with the same name.  Because of this and other inconsistencies it is difficult to compile this data into a database.  Additionally, the information gathered is limited, and with a broadened survey more would expand the potential to improve services. </a:t>
            </a:r>
            <a:endParaRPr lang="en-US" sz="3600" dirty="0"/>
          </a:p>
        </p:txBody>
      </p:sp>
      <p:sp>
        <p:nvSpPr>
          <p:cNvPr id="102" name="TextBox 101"/>
          <p:cNvSpPr txBox="1"/>
          <p:nvPr/>
        </p:nvSpPr>
        <p:spPr>
          <a:xfrm>
            <a:off x="1553885" y="17599678"/>
            <a:ext cx="19980547" cy="107721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Current Data Capture</a:t>
            </a:r>
            <a:endParaRPr lang="en-US" dirty="0">
              <a:solidFill>
                <a:schemeClr val="bg1"/>
              </a:solidFill>
            </a:endParaRPr>
          </a:p>
        </p:txBody>
      </p:sp>
      <p:sp>
        <p:nvSpPr>
          <p:cNvPr id="103" name="TextBox 102"/>
          <p:cNvSpPr txBox="1"/>
          <p:nvPr/>
        </p:nvSpPr>
        <p:spPr>
          <a:xfrm>
            <a:off x="2110700" y="19124173"/>
            <a:ext cx="18679868" cy="8707421"/>
          </a:xfrm>
          <a:prstGeom prst="rect">
            <a:avLst/>
          </a:prstGeom>
          <a:noFill/>
          <a:ln>
            <a:solidFill>
              <a:schemeClr val="accent1">
                <a:lumMod val="75000"/>
              </a:schemeClr>
            </a:solidFill>
          </a:ln>
        </p:spPr>
        <p:txBody>
          <a:bodyPr wrap="square" rtlCol="0">
            <a:spAutoFit/>
          </a:bodyPr>
          <a:lstStyle/>
          <a:p>
            <a:endParaRPr lang="en-US" dirty="0"/>
          </a:p>
        </p:txBody>
      </p:sp>
      <p:sp>
        <p:nvSpPr>
          <p:cNvPr id="104" name="TextBox 103"/>
          <p:cNvSpPr txBox="1"/>
          <p:nvPr/>
        </p:nvSpPr>
        <p:spPr>
          <a:xfrm>
            <a:off x="22701401" y="9743786"/>
            <a:ext cx="9539961" cy="7366898"/>
          </a:xfrm>
          <a:prstGeom prst="rect">
            <a:avLst/>
          </a:prstGeom>
          <a:noFill/>
          <a:ln>
            <a:solidFill>
              <a:schemeClr val="accent1">
                <a:lumMod val="75000"/>
              </a:schemeClr>
            </a:solidFill>
          </a:ln>
        </p:spPr>
        <p:txBody>
          <a:bodyPr wrap="square" rtlCol="0">
            <a:noAutofit/>
          </a:bodyPr>
          <a:lstStyle/>
          <a:p>
            <a:r>
              <a:rPr lang="en-US" sz="4400" dirty="0" smtClean="0"/>
              <a:t>The revised assessment is a standardized instrument to gather more consistent and comprehensive data to attempt to minimize errors. The different lengths of the assessments make the tool more adaptable to other environments and more effective for outreach. Also, the survey has been altered to allow for a more robust analysis and to use more appropriate language that was co-developed with survivors.</a:t>
            </a:r>
            <a:endParaRPr lang="en-US" sz="4400" dirty="0"/>
          </a:p>
        </p:txBody>
      </p:sp>
      <p:sp>
        <p:nvSpPr>
          <p:cNvPr id="106" name="TextBox 105"/>
          <p:cNvSpPr txBox="1"/>
          <p:nvPr/>
        </p:nvSpPr>
        <p:spPr>
          <a:xfrm>
            <a:off x="22287108" y="17475616"/>
            <a:ext cx="20027723" cy="1077218"/>
          </a:xfrm>
          <a:prstGeom prst="rect">
            <a:avLst/>
          </a:prstGeom>
          <a:solidFill>
            <a:schemeClr val="accent1"/>
          </a:solidFill>
          <a:ln>
            <a:solidFill>
              <a:schemeClr val="accent1">
                <a:lumMod val="75000"/>
              </a:schemeClr>
            </a:solidFill>
          </a:ln>
        </p:spPr>
        <p:txBody>
          <a:bodyPr wrap="square" rtlCol="0">
            <a:spAutoFit/>
          </a:bodyPr>
          <a:lstStyle/>
          <a:p>
            <a:r>
              <a:rPr lang="en-US" dirty="0" smtClean="0">
                <a:solidFill>
                  <a:schemeClr val="bg1"/>
                </a:solidFill>
              </a:rPr>
              <a:t>Data Sections</a:t>
            </a:r>
            <a:endParaRPr lang="en-US" dirty="0">
              <a:solidFill>
                <a:schemeClr val="bg1"/>
              </a:solidFill>
            </a:endParaRPr>
          </a:p>
        </p:txBody>
      </p:sp>
      <p:sp>
        <p:nvSpPr>
          <p:cNvPr id="107" name="TextBox 106"/>
          <p:cNvSpPr txBox="1"/>
          <p:nvPr/>
        </p:nvSpPr>
        <p:spPr>
          <a:xfrm>
            <a:off x="22700577" y="19067964"/>
            <a:ext cx="6046307" cy="4419099"/>
          </a:xfrm>
          <a:prstGeom prst="rect">
            <a:avLst/>
          </a:prstGeom>
          <a:noFill/>
          <a:ln>
            <a:solidFill>
              <a:schemeClr val="accent1">
                <a:lumMod val="75000"/>
              </a:schemeClr>
            </a:solidFill>
          </a:ln>
        </p:spPr>
        <p:txBody>
          <a:bodyPr wrap="square" rtlCol="0">
            <a:noAutofit/>
          </a:bodyPr>
          <a:lstStyle/>
          <a:p>
            <a:r>
              <a:rPr lang="en-US" dirty="0" smtClean="0"/>
              <a:t>Demographics</a:t>
            </a:r>
          </a:p>
          <a:p>
            <a:pPr marL="571500" indent="-571500">
              <a:buFont typeface="Arial" panose="020B0604020202020204" pitchFamily="34" charset="0"/>
              <a:buChar char="•"/>
            </a:pPr>
            <a:r>
              <a:rPr lang="en-US" sz="3600" dirty="0" smtClean="0"/>
              <a:t>Covers basic information about the individual</a:t>
            </a:r>
          </a:p>
          <a:p>
            <a:pPr marL="571500" indent="-571500">
              <a:buFont typeface="Arial" panose="020B0604020202020204" pitchFamily="34" charset="0"/>
              <a:buChar char="•"/>
            </a:pPr>
            <a:r>
              <a:rPr lang="en-US" sz="3600" dirty="0" smtClean="0"/>
              <a:t>Includes age, gender, ethnicity, education</a:t>
            </a:r>
            <a:endParaRPr lang="en-US" sz="3600" dirty="0"/>
          </a:p>
        </p:txBody>
      </p:sp>
      <p:pic>
        <p:nvPicPr>
          <p:cNvPr id="2" name="Picture 1"/>
          <p:cNvPicPr>
            <a:picLocks noChangeAspect="1"/>
          </p:cNvPicPr>
          <p:nvPr/>
        </p:nvPicPr>
        <p:blipFill>
          <a:blip r:embed="rId7"/>
          <a:stretch>
            <a:fillRect/>
          </a:stretch>
        </p:blipFill>
        <p:spPr>
          <a:xfrm>
            <a:off x="2042722" y="9490000"/>
            <a:ext cx="19229005" cy="3561762"/>
          </a:xfrm>
          <a:prstGeom prst="rect">
            <a:avLst/>
          </a:prstGeom>
        </p:spPr>
      </p:pic>
      <p:pic>
        <p:nvPicPr>
          <p:cNvPr id="3" name="Picture 2"/>
          <p:cNvPicPr>
            <a:picLocks noChangeAspect="1"/>
          </p:cNvPicPr>
          <p:nvPr/>
        </p:nvPicPr>
        <p:blipFill>
          <a:blip r:embed="rId8"/>
          <a:stretch>
            <a:fillRect/>
          </a:stretch>
        </p:blipFill>
        <p:spPr>
          <a:xfrm>
            <a:off x="2401617" y="19409819"/>
            <a:ext cx="5919770" cy="4059782"/>
          </a:xfrm>
          <a:prstGeom prst="rect">
            <a:avLst/>
          </a:prstGeom>
        </p:spPr>
      </p:pic>
      <p:pic>
        <p:nvPicPr>
          <p:cNvPr id="6" name="Picture 5"/>
          <p:cNvPicPr>
            <a:picLocks noChangeAspect="1"/>
          </p:cNvPicPr>
          <p:nvPr/>
        </p:nvPicPr>
        <p:blipFill>
          <a:blip r:embed="rId9"/>
          <a:stretch>
            <a:fillRect/>
          </a:stretch>
        </p:blipFill>
        <p:spPr>
          <a:xfrm>
            <a:off x="8440802" y="19409819"/>
            <a:ext cx="6253888" cy="4349295"/>
          </a:xfrm>
          <a:prstGeom prst="rect">
            <a:avLst/>
          </a:prstGeom>
        </p:spPr>
      </p:pic>
      <p:pic>
        <p:nvPicPr>
          <p:cNvPr id="8" name="Picture 7"/>
          <p:cNvPicPr>
            <a:picLocks noChangeAspect="1"/>
          </p:cNvPicPr>
          <p:nvPr/>
        </p:nvPicPr>
        <p:blipFill>
          <a:blip r:embed="rId10"/>
          <a:stretch>
            <a:fillRect/>
          </a:stretch>
        </p:blipFill>
        <p:spPr>
          <a:xfrm>
            <a:off x="2270987" y="23756125"/>
            <a:ext cx="5887487" cy="4002419"/>
          </a:xfrm>
          <a:prstGeom prst="rect">
            <a:avLst/>
          </a:prstGeom>
        </p:spPr>
      </p:pic>
      <p:pic>
        <p:nvPicPr>
          <p:cNvPr id="9" name="Picture 8"/>
          <p:cNvPicPr>
            <a:picLocks noChangeAspect="1"/>
          </p:cNvPicPr>
          <p:nvPr/>
        </p:nvPicPr>
        <p:blipFill>
          <a:blip r:embed="rId11"/>
          <a:stretch>
            <a:fillRect/>
          </a:stretch>
        </p:blipFill>
        <p:spPr>
          <a:xfrm>
            <a:off x="8477196" y="23715798"/>
            <a:ext cx="5827623" cy="4042746"/>
          </a:xfrm>
          <a:prstGeom prst="rect">
            <a:avLst/>
          </a:prstGeom>
        </p:spPr>
      </p:pic>
      <p:sp>
        <p:nvSpPr>
          <p:cNvPr id="10" name="TextBox 9"/>
          <p:cNvSpPr txBox="1"/>
          <p:nvPr/>
        </p:nvSpPr>
        <p:spPr>
          <a:xfrm>
            <a:off x="14765452" y="19752168"/>
            <a:ext cx="5701505" cy="3057648"/>
          </a:xfrm>
          <a:prstGeom prst="rect">
            <a:avLst/>
          </a:prstGeom>
          <a:noFill/>
        </p:spPr>
        <p:txBody>
          <a:bodyPr wrap="square" rtlCol="0">
            <a:noAutofit/>
          </a:bodyPr>
          <a:lstStyle/>
          <a:p>
            <a:r>
              <a:rPr lang="en-US" sz="3200" dirty="0" smtClean="0"/>
              <a:t>There are questions about safety and living situation, but nothing beyond this.  There is no data to indicate why they feel unsafe, the stability of their living situation, etc.</a:t>
            </a:r>
            <a:endParaRPr lang="en-US" sz="3200" dirty="0"/>
          </a:p>
        </p:txBody>
      </p:sp>
      <p:sp>
        <p:nvSpPr>
          <p:cNvPr id="35" name="TextBox 34"/>
          <p:cNvSpPr txBox="1"/>
          <p:nvPr/>
        </p:nvSpPr>
        <p:spPr>
          <a:xfrm>
            <a:off x="14765452" y="23328555"/>
            <a:ext cx="5701505" cy="4190037"/>
          </a:xfrm>
          <a:prstGeom prst="rect">
            <a:avLst/>
          </a:prstGeom>
          <a:noFill/>
        </p:spPr>
        <p:txBody>
          <a:bodyPr wrap="square" rtlCol="0">
            <a:noAutofit/>
          </a:bodyPr>
          <a:lstStyle/>
          <a:p>
            <a:r>
              <a:rPr lang="en-US" sz="3200" dirty="0" smtClean="0"/>
              <a:t>A number of outreach connections are made each year, and often the individuals are referred to various services.  Improved data capture could allow for the use of information about all of the connections to improve the quality of the referrals.</a:t>
            </a:r>
            <a:endParaRPr lang="en-US" sz="3200" dirty="0"/>
          </a:p>
        </p:txBody>
      </p:sp>
      <p:sp>
        <p:nvSpPr>
          <p:cNvPr id="37" name="TextBox 36"/>
          <p:cNvSpPr txBox="1"/>
          <p:nvPr/>
        </p:nvSpPr>
        <p:spPr>
          <a:xfrm>
            <a:off x="35784238" y="19067964"/>
            <a:ext cx="6046307" cy="9107260"/>
          </a:xfrm>
          <a:prstGeom prst="rect">
            <a:avLst/>
          </a:prstGeom>
          <a:noFill/>
          <a:ln>
            <a:solidFill>
              <a:schemeClr val="accent1">
                <a:lumMod val="75000"/>
              </a:schemeClr>
            </a:solidFill>
          </a:ln>
        </p:spPr>
        <p:txBody>
          <a:bodyPr wrap="square" rtlCol="0">
            <a:noAutofit/>
          </a:bodyPr>
          <a:lstStyle/>
          <a:p>
            <a:r>
              <a:rPr lang="en-US" dirty="0" smtClean="0"/>
              <a:t>Short Survey</a:t>
            </a:r>
          </a:p>
          <a:p>
            <a:r>
              <a:rPr lang="en-US" sz="3600" dirty="0" smtClean="0"/>
              <a:t>The shortened version of the needs assessment survey is accessible in situations which require immediate assessment. This version includes:</a:t>
            </a:r>
          </a:p>
          <a:p>
            <a:pPr marL="571500" indent="-571500">
              <a:buFont typeface="Arial" panose="020B0604020202020204" pitchFamily="34" charset="0"/>
              <a:buChar char="•"/>
            </a:pPr>
            <a:r>
              <a:rPr lang="en-US" sz="3600" dirty="0" smtClean="0"/>
              <a:t>Demographics</a:t>
            </a:r>
          </a:p>
          <a:p>
            <a:pPr marL="571500" indent="-571500">
              <a:buFont typeface="Arial" panose="020B0604020202020204" pitchFamily="34" charset="0"/>
              <a:buChar char="•"/>
            </a:pPr>
            <a:r>
              <a:rPr lang="en-US" sz="3600" dirty="0" smtClean="0"/>
              <a:t>Living situation</a:t>
            </a:r>
          </a:p>
          <a:p>
            <a:pPr marL="571500" indent="-571500">
              <a:buFont typeface="Arial" panose="020B0604020202020204" pitchFamily="34" charset="0"/>
              <a:buChar char="•"/>
            </a:pPr>
            <a:r>
              <a:rPr lang="en-US" sz="3600" dirty="0" smtClean="0"/>
              <a:t>Mental health and substance abuse</a:t>
            </a:r>
          </a:p>
          <a:p>
            <a:pPr marL="571500" indent="-571500">
              <a:buFont typeface="Arial" panose="020B0604020202020204" pitchFamily="34" charset="0"/>
              <a:buChar char="•"/>
            </a:pPr>
            <a:r>
              <a:rPr lang="en-US" sz="3600" dirty="0" smtClean="0"/>
              <a:t>Arrests</a:t>
            </a:r>
          </a:p>
          <a:p>
            <a:pPr marL="571500" indent="-571500">
              <a:buFont typeface="Arial" panose="020B0604020202020204" pitchFamily="34" charset="0"/>
              <a:buChar char="•"/>
            </a:pPr>
            <a:r>
              <a:rPr lang="en-US" sz="3600" dirty="0" smtClean="0"/>
              <a:t>Services</a:t>
            </a:r>
            <a:r>
              <a:rPr lang="en-US" sz="3600" dirty="0"/>
              <a:t> </a:t>
            </a:r>
            <a:r>
              <a:rPr lang="en-US" sz="3600" dirty="0" smtClean="0"/>
              <a:t>needed</a:t>
            </a:r>
          </a:p>
          <a:p>
            <a:pPr marL="571500" indent="-571500">
              <a:buFont typeface="Arial" panose="020B0604020202020204" pitchFamily="34" charset="0"/>
              <a:buChar char="•"/>
            </a:pPr>
            <a:r>
              <a:rPr lang="en-US" sz="3600" dirty="0" smtClean="0"/>
              <a:t>Immediate needs (i.e. clothing, toiletries, etc.)</a:t>
            </a:r>
          </a:p>
        </p:txBody>
      </p:sp>
      <p:sp>
        <p:nvSpPr>
          <p:cNvPr id="38" name="TextBox 37"/>
          <p:cNvSpPr txBox="1"/>
          <p:nvPr/>
        </p:nvSpPr>
        <p:spPr>
          <a:xfrm>
            <a:off x="22700577" y="23756125"/>
            <a:ext cx="6046307" cy="4419099"/>
          </a:xfrm>
          <a:prstGeom prst="rect">
            <a:avLst/>
          </a:prstGeom>
          <a:noFill/>
          <a:ln>
            <a:solidFill>
              <a:schemeClr val="accent1">
                <a:lumMod val="75000"/>
              </a:schemeClr>
            </a:solidFill>
          </a:ln>
        </p:spPr>
        <p:txBody>
          <a:bodyPr wrap="square" rtlCol="0">
            <a:noAutofit/>
          </a:bodyPr>
          <a:lstStyle/>
          <a:p>
            <a:r>
              <a:rPr lang="en-US" dirty="0" smtClean="0"/>
              <a:t>Substance Abuse &amp; Arrests</a:t>
            </a:r>
          </a:p>
          <a:p>
            <a:pPr marL="457200" indent="-457200">
              <a:buFont typeface="Arial" panose="020B0604020202020204" pitchFamily="34" charset="0"/>
              <a:buChar char="•"/>
            </a:pPr>
            <a:r>
              <a:rPr lang="en-US" sz="3400" dirty="0" smtClean="0"/>
              <a:t>Collects information regarding current and past substance abuse, as well as information about arrest histories.</a:t>
            </a:r>
            <a:endParaRPr lang="en-US" sz="3400" dirty="0"/>
          </a:p>
        </p:txBody>
      </p:sp>
      <p:sp>
        <p:nvSpPr>
          <p:cNvPr id="44" name="TextBox 43"/>
          <p:cNvSpPr txBox="1"/>
          <p:nvPr/>
        </p:nvSpPr>
        <p:spPr>
          <a:xfrm>
            <a:off x="29300821" y="19067964"/>
            <a:ext cx="6046307" cy="4419099"/>
          </a:xfrm>
          <a:prstGeom prst="rect">
            <a:avLst/>
          </a:prstGeom>
          <a:noFill/>
          <a:ln>
            <a:solidFill>
              <a:schemeClr val="accent1">
                <a:lumMod val="75000"/>
              </a:schemeClr>
            </a:solidFill>
          </a:ln>
        </p:spPr>
        <p:txBody>
          <a:bodyPr wrap="square" rtlCol="0">
            <a:noAutofit/>
          </a:bodyPr>
          <a:lstStyle/>
          <a:p>
            <a:r>
              <a:rPr lang="en-US" dirty="0"/>
              <a:t>Living situation</a:t>
            </a:r>
          </a:p>
          <a:p>
            <a:pPr marL="571500" indent="-571500">
              <a:buFont typeface="Arial" panose="020B0604020202020204" pitchFamily="34" charset="0"/>
              <a:buChar char="•"/>
            </a:pPr>
            <a:r>
              <a:rPr lang="en-US" sz="3400" dirty="0" smtClean="0"/>
              <a:t>Assesses safety and environment of housing</a:t>
            </a:r>
          </a:p>
          <a:p>
            <a:pPr marL="571500" indent="-571500">
              <a:buFont typeface="Arial" panose="020B0604020202020204" pitchFamily="34" charset="0"/>
              <a:buChar char="•"/>
            </a:pPr>
            <a:r>
              <a:rPr lang="en-US" sz="3400" dirty="0" smtClean="0"/>
              <a:t>Includes current living situation, safety, and whether the individual is looking to change their living situation.</a:t>
            </a:r>
            <a:endParaRPr lang="en-US" sz="3400" dirty="0"/>
          </a:p>
        </p:txBody>
      </p:sp>
      <p:sp>
        <p:nvSpPr>
          <p:cNvPr id="45" name="TextBox 44"/>
          <p:cNvSpPr txBox="1"/>
          <p:nvPr/>
        </p:nvSpPr>
        <p:spPr>
          <a:xfrm>
            <a:off x="29300821" y="23756125"/>
            <a:ext cx="6046307" cy="4419099"/>
          </a:xfrm>
          <a:prstGeom prst="rect">
            <a:avLst/>
          </a:prstGeom>
          <a:noFill/>
          <a:ln>
            <a:solidFill>
              <a:schemeClr val="accent1">
                <a:lumMod val="75000"/>
              </a:schemeClr>
            </a:solidFill>
          </a:ln>
        </p:spPr>
        <p:txBody>
          <a:bodyPr wrap="square" rtlCol="0">
            <a:noAutofit/>
          </a:bodyPr>
          <a:lstStyle/>
          <a:p>
            <a:r>
              <a:rPr lang="en-US" dirty="0" smtClean="0"/>
              <a:t>Services</a:t>
            </a:r>
          </a:p>
          <a:p>
            <a:pPr marL="571500" indent="-571500">
              <a:buFont typeface="Arial" panose="020B0604020202020204" pitchFamily="34" charset="0"/>
              <a:buChar char="•"/>
            </a:pPr>
            <a:r>
              <a:rPr lang="en-US" sz="3200" dirty="0" smtClean="0"/>
              <a:t>Assesses current services from the view point of individuals currently in the life.</a:t>
            </a:r>
          </a:p>
          <a:p>
            <a:pPr marL="571500" indent="-571500">
              <a:buFont typeface="Arial" panose="020B0604020202020204" pitchFamily="34" charset="0"/>
              <a:buChar char="•"/>
            </a:pPr>
            <a:r>
              <a:rPr lang="en-US" sz="3200" dirty="0" smtClean="0"/>
              <a:t>Includes asking for advice regarding current services, and services that should be created.</a:t>
            </a:r>
            <a:endParaRPr lang="en-US" sz="3200" dirty="0"/>
          </a:p>
        </p:txBody>
      </p:sp>
      <p:sp>
        <p:nvSpPr>
          <p:cNvPr id="11" name="TextBox 10"/>
          <p:cNvSpPr txBox="1"/>
          <p:nvPr/>
        </p:nvSpPr>
        <p:spPr>
          <a:xfrm>
            <a:off x="1577473" y="5736525"/>
            <a:ext cx="40713770" cy="2062103"/>
          </a:xfrm>
          <a:prstGeom prst="rect">
            <a:avLst/>
          </a:prstGeom>
          <a:noFill/>
        </p:spPr>
        <p:txBody>
          <a:bodyPr wrap="square" rtlCol="0">
            <a:spAutoFit/>
          </a:bodyPr>
          <a:lstStyle/>
          <a:p>
            <a:r>
              <a:rPr lang="en-US" smtClean="0"/>
              <a:t>WAASE currently lacks a needs assessment survey. What is currently used was </a:t>
            </a:r>
            <a:r>
              <a:rPr lang="en-US"/>
              <a:t>designed </a:t>
            </a:r>
            <a:r>
              <a:rPr lang="en-US" smtClean="0"/>
              <a:t>as </a:t>
            </a:r>
            <a:r>
              <a:rPr lang="en-US" dirty="0"/>
              <a:t>an outreach log, not a needs assessment or a method to capture data.  As a result, the information gathered </a:t>
            </a:r>
            <a:r>
              <a:rPr lang="en-US"/>
              <a:t>lacks </a:t>
            </a:r>
            <a:r>
              <a:rPr lang="en-US" smtClean="0"/>
              <a:t>consistency</a:t>
            </a:r>
            <a:r>
              <a:rPr lang="en-US"/>
              <a:t> </a:t>
            </a:r>
            <a:r>
              <a:rPr lang="en-US" smtClean="0"/>
              <a:t>and standrdization.</a:t>
            </a:r>
            <a:endParaRPr lang="en-US" smtClean="0"/>
          </a:p>
        </p:txBody>
      </p:sp>
      <p:sp>
        <p:nvSpPr>
          <p:cNvPr id="12" name="TextBox 11"/>
          <p:cNvSpPr txBox="1"/>
          <p:nvPr/>
        </p:nvSpPr>
        <p:spPr>
          <a:xfrm>
            <a:off x="1506710" y="30656463"/>
            <a:ext cx="40808122" cy="3108543"/>
          </a:xfrm>
          <a:prstGeom prst="rect">
            <a:avLst/>
          </a:prstGeom>
          <a:noFill/>
        </p:spPr>
        <p:txBody>
          <a:bodyPr wrap="square" rtlCol="0">
            <a:spAutoFit/>
          </a:bodyPr>
          <a:lstStyle/>
          <a:p>
            <a:r>
              <a:rPr lang="en-US" sz="4400" dirty="0"/>
              <a:t>The next steps </a:t>
            </a:r>
            <a:r>
              <a:rPr lang="en-US" sz="4400" dirty="0" smtClean="0"/>
              <a:t>for WAASE is to pilot-test the needs assessment with a focus group. The participants will then come together to discuss the needs assessment and potential improvements to make. After several pilot-</a:t>
            </a:r>
            <a:r>
              <a:rPr lang="en-US" sz="4400" dirty="0" err="1" smtClean="0"/>
              <a:t>testings</a:t>
            </a:r>
            <a:r>
              <a:rPr lang="en-US" sz="4400" dirty="0" smtClean="0"/>
              <a:t> and focus group discussions, a database can be created with the newly collected information from both the long and shortened versions of the assessment. Later on, the appropriate services will be offered in response to the needs of the assessed individuals.</a:t>
            </a:r>
          </a:p>
          <a:p>
            <a:endParaRPr lang="en-US" dirty="0"/>
          </a:p>
        </p:txBody>
      </p:sp>
      <p:pic>
        <p:nvPicPr>
          <p:cNvPr id="13" name="Picture 12"/>
          <p:cNvPicPr>
            <a:picLocks noChangeAspect="1"/>
          </p:cNvPicPr>
          <p:nvPr/>
        </p:nvPicPr>
        <p:blipFill>
          <a:blip r:embed="rId12"/>
          <a:stretch>
            <a:fillRect/>
          </a:stretch>
        </p:blipFill>
        <p:spPr>
          <a:xfrm>
            <a:off x="37491047" y="9873005"/>
            <a:ext cx="4206646" cy="5718226"/>
          </a:xfrm>
          <a:prstGeom prst="rect">
            <a:avLst/>
          </a:prstGeom>
        </p:spPr>
      </p:pic>
      <p:pic>
        <p:nvPicPr>
          <p:cNvPr id="14" name="Picture 13"/>
          <p:cNvPicPr>
            <a:picLocks noChangeAspect="1"/>
          </p:cNvPicPr>
          <p:nvPr/>
        </p:nvPicPr>
        <p:blipFill>
          <a:blip r:embed="rId13"/>
          <a:stretch>
            <a:fillRect/>
          </a:stretch>
        </p:blipFill>
        <p:spPr>
          <a:xfrm>
            <a:off x="32542629" y="9677252"/>
            <a:ext cx="4681900" cy="5913979"/>
          </a:xfrm>
          <a:prstGeom prst="rect">
            <a:avLst/>
          </a:prstGeom>
        </p:spPr>
      </p:pic>
      <p:sp>
        <p:nvSpPr>
          <p:cNvPr id="15" name="TextBox 14"/>
          <p:cNvSpPr txBox="1"/>
          <p:nvPr/>
        </p:nvSpPr>
        <p:spPr>
          <a:xfrm>
            <a:off x="34621034" y="16010203"/>
            <a:ext cx="1163204" cy="523220"/>
          </a:xfrm>
          <a:prstGeom prst="rect">
            <a:avLst/>
          </a:prstGeom>
          <a:noFill/>
        </p:spPr>
        <p:txBody>
          <a:bodyPr wrap="none" rtlCol="0">
            <a:spAutoFit/>
          </a:bodyPr>
          <a:lstStyle/>
          <a:p>
            <a:r>
              <a:rPr lang="en-US" sz="2800" dirty="0" smtClean="0"/>
              <a:t>Survey</a:t>
            </a:r>
            <a:endParaRPr lang="en-US" sz="2800" dirty="0"/>
          </a:p>
        </p:txBody>
      </p:sp>
      <p:sp>
        <p:nvSpPr>
          <p:cNvPr id="46" name="TextBox 45"/>
          <p:cNvSpPr txBox="1"/>
          <p:nvPr/>
        </p:nvSpPr>
        <p:spPr>
          <a:xfrm>
            <a:off x="38558050" y="16040012"/>
            <a:ext cx="2763962" cy="523220"/>
          </a:xfrm>
          <a:prstGeom prst="rect">
            <a:avLst/>
          </a:prstGeom>
          <a:noFill/>
        </p:spPr>
        <p:txBody>
          <a:bodyPr wrap="none" rtlCol="0">
            <a:spAutoFit/>
          </a:bodyPr>
          <a:lstStyle/>
          <a:p>
            <a:r>
              <a:rPr lang="en-US" sz="2800" dirty="0" smtClean="0"/>
              <a:t>Shortened Survey</a:t>
            </a:r>
            <a:endParaRPr lang="en-US" sz="2800" dirty="0"/>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2945</TotalTime>
  <Words>520</Words>
  <Application>Microsoft Office PowerPoint</Application>
  <PresentationFormat>Custom</PresentationFormat>
  <Paragraphs>80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Jessica Macey</cp:lastModifiedBy>
  <cp:revision>120</cp:revision>
  <cp:lastPrinted>2013-02-12T02:21:55Z</cp:lastPrinted>
  <dcterms:created xsi:type="dcterms:W3CDTF">2013-02-10T21:14:48Z</dcterms:created>
  <dcterms:modified xsi:type="dcterms:W3CDTF">2015-11-27T20:38:14Z</dcterms:modified>
</cp:coreProperties>
</file>